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34"/>
  </p:notesMasterIdLst>
  <p:sldIdLst>
    <p:sldId id="278" r:id="rId2"/>
    <p:sldId id="283" r:id="rId3"/>
    <p:sldId id="291" r:id="rId4"/>
    <p:sldId id="297" r:id="rId5"/>
    <p:sldId id="293" r:id="rId6"/>
    <p:sldId id="311" r:id="rId7"/>
    <p:sldId id="302" r:id="rId8"/>
    <p:sldId id="404" r:id="rId9"/>
    <p:sldId id="405" r:id="rId10"/>
    <p:sldId id="406" r:id="rId11"/>
    <p:sldId id="407" r:id="rId12"/>
    <p:sldId id="315" r:id="rId13"/>
    <p:sldId id="298" r:id="rId14"/>
    <p:sldId id="299" r:id="rId15"/>
    <p:sldId id="303" r:id="rId16"/>
    <p:sldId id="301" r:id="rId17"/>
    <p:sldId id="300" r:id="rId18"/>
    <p:sldId id="304" r:id="rId19"/>
    <p:sldId id="306" r:id="rId20"/>
    <p:sldId id="410" r:id="rId21"/>
    <p:sldId id="308" r:id="rId22"/>
    <p:sldId id="391" r:id="rId23"/>
    <p:sldId id="329" r:id="rId24"/>
    <p:sldId id="390" r:id="rId25"/>
    <p:sldId id="331" r:id="rId26"/>
    <p:sldId id="330" r:id="rId27"/>
    <p:sldId id="323" r:id="rId28"/>
    <p:sldId id="393" r:id="rId29"/>
    <p:sldId id="317" r:id="rId30"/>
    <p:sldId id="392" r:id="rId31"/>
    <p:sldId id="386" r:id="rId32"/>
    <p:sldId id="36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pos="7083" userDrawn="1">
          <p15:clr>
            <a:srgbClr val="A4A3A4"/>
          </p15:clr>
        </p15:guide>
        <p15:guide id="3" pos="279" userDrawn="1">
          <p15:clr>
            <a:srgbClr val="A4A3A4"/>
          </p15:clr>
        </p15:guide>
        <p15:guide id="4" orient="horz" pos="686" userDrawn="1">
          <p15:clr>
            <a:srgbClr val="A4A3A4"/>
          </p15:clr>
        </p15:guide>
        <p15:guide id="5" orient="horz" pos="981" userDrawn="1">
          <p15:clr>
            <a:srgbClr val="A4A3A4"/>
          </p15:clr>
        </p15:guide>
        <p15:guide id="6" pos="454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200"/>
    <a:srgbClr val="4186BC"/>
    <a:srgbClr val="9B3E39"/>
    <a:srgbClr val="AEFF30"/>
    <a:srgbClr val="013287"/>
    <a:srgbClr val="061E76"/>
    <a:srgbClr val="0D0302"/>
    <a:srgbClr val="577CA8"/>
    <a:srgbClr val="0B4173"/>
    <a:srgbClr val="061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/>
    <p:restoredTop sz="94398"/>
  </p:normalViewPr>
  <p:slideViewPr>
    <p:cSldViewPr snapToGrid="0" showGuides="1">
      <p:cViewPr varScale="1">
        <p:scale>
          <a:sx n="114" d="100"/>
          <a:sy n="114" d="100"/>
        </p:scale>
        <p:origin x="1056" y="-2064"/>
      </p:cViewPr>
      <p:guideLst>
        <p:guide orient="horz" pos="3884"/>
        <p:guide pos="7083"/>
        <p:guide pos="279"/>
        <p:guide orient="horz" pos="686"/>
        <p:guide orient="horz" pos="981"/>
        <p:guide pos="45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B457B-DF34-3A4A-81A5-6BAE77A64971}" type="datetimeFigureOut">
              <a:rPr lang="en-KR" smtClean="0"/>
              <a:t>2025/11/19</a:t>
            </a:fld>
            <a:endParaRPr lang="en-K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B4256-82C6-2E41-AB56-788033267A3E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80885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100647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11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53401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13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607656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14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579550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15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53843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16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596661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18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67002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19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818716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21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890366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22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511215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23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902478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7802253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24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72204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25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132447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26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456814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27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62611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28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841074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29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433476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30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65269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690647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5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96491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6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490264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7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763053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8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661042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9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65857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K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B4256-82C6-2E41-AB56-788033267A3E}" type="slidenum">
              <a:rPr lang="en-KR" smtClean="0"/>
              <a:t>10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844892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hyperlink" Target="mailto:donggeun.tak@gmail.com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 type="tx">
  <p:cSld name="Cover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9E2EC2-9D1E-7C53-E512-8160BC3200D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100000">
                <a:srgbClr val="013287"/>
              </a:gs>
              <a:gs pos="79000">
                <a:srgbClr val="013287"/>
              </a:gs>
              <a:gs pos="16000">
                <a:srgbClr val="0002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7" name="Google Shape;17;p25"/>
          <p:cNvSpPr txBox="1">
            <a:spLocks noGrp="1"/>
          </p:cNvSpPr>
          <p:nvPr>
            <p:ph type="body" idx="1"/>
          </p:nvPr>
        </p:nvSpPr>
        <p:spPr>
          <a:xfrm>
            <a:off x="984250" y="4047500"/>
            <a:ext cx="4185900" cy="118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228600" lvl="0" indent="-1143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700"/>
              <a:buFont typeface="Arial"/>
              <a:buNone/>
              <a:defRPr sz="1850">
                <a:solidFill>
                  <a:schemeClr val="bg1"/>
                </a:solidFill>
              </a:defRPr>
            </a:lvl1pPr>
            <a:lvl2pPr marL="457200" lvl="1" indent="-1143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700"/>
              <a:buNone/>
              <a:defRPr sz="1850">
                <a:solidFill>
                  <a:srgbClr val="D3D3D4"/>
                </a:solidFill>
              </a:defRPr>
            </a:lvl2pPr>
            <a:lvl3pPr marL="685800" lvl="2" indent="-1143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700"/>
              <a:buNone/>
              <a:defRPr sz="1850">
                <a:solidFill>
                  <a:srgbClr val="D3D3D4"/>
                </a:solidFill>
              </a:defRPr>
            </a:lvl3pPr>
            <a:lvl4pPr marL="914400" lvl="3" indent="-1143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700"/>
              <a:buNone/>
              <a:defRPr sz="1850">
                <a:solidFill>
                  <a:srgbClr val="D3D3D4"/>
                </a:solidFill>
              </a:defRPr>
            </a:lvl4pPr>
            <a:lvl5pPr marL="1143000" lvl="4" indent="-1143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700"/>
              <a:buNone/>
              <a:defRPr sz="1850">
                <a:solidFill>
                  <a:srgbClr val="D3D3D4"/>
                </a:solidFill>
              </a:defRPr>
            </a:lvl5pPr>
            <a:lvl6pPr marL="1371600" lvl="5" indent="-1143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700"/>
              <a:buNone/>
              <a:defRPr sz="1850">
                <a:solidFill>
                  <a:srgbClr val="D3D3D4"/>
                </a:solidFill>
              </a:defRPr>
            </a:lvl6pPr>
            <a:lvl7pPr marL="1600200" lvl="6" indent="-1143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700"/>
              <a:buNone/>
              <a:defRPr sz="1850">
                <a:solidFill>
                  <a:srgbClr val="D3D3D4"/>
                </a:solidFill>
              </a:defRPr>
            </a:lvl7pPr>
            <a:lvl8pPr marL="1828800" lvl="7" indent="-1143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700"/>
              <a:buNone/>
              <a:defRPr sz="1850">
                <a:solidFill>
                  <a:srgbClr val="D3D3D4"/>
                </a:solidFill>
              </a:defRPr>
            </a:lvl8pPr>
            <a:lvl9pPr marL="2057400" lvl="8" indent="-11430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700"/>
              <a:buNone/>
              <a:defRPr sz="1850">
                <a:solidFill>
                  <a:srgbClr val="D3D3D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18;p25"/>
          <p:cNvSpPr txBox="1">
            <a:spLocks noGrp="1"/>
          </p:cNvSpPr>
          <p:nvPr>
            <p:ph type="title"/>
          </p:nvPr>
        </p:nvSpPr>
        <p:spPr>
          <a:xfrm>
            <a:off x="984250" y="1618075"/>
            <a:ext cx="7306350" cy="21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3673"/>
              </a:buClr>
              <a:buSzPts val="500"/>
              <a:buNone/>
              <a:defRPr sz="1350"/>
            </a:lvl2pPr>
            <a:lvl3pPr lvl="2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3673"/>
              </a:buClr>
              <a:buSzPts val="500"/>
              <a:buNone/>
              <a:defRPr sz="1350"/>
            </a:lvl3pPr>
            <a:lvl4pPr lvl="3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3673"/>
              </a:buClr>
              <a:buSzPts val="500"/>
              <a:buNone/>
              <a:defRPr sz="1350"/>
            </a:lvl4pPr>
            <a:lvl5pPr lvl="4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3673"/>
              </a:buClr>
              <a:buSzPts val="500"/>
              <a:buNone/>
              <a:defRPr sz="1350"/>
            </a:lvl5pPr>
            <a:lvl6pPr lvl="5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3673"/>
              </a:buClr>
              <a:buSzPts val="500"/>
              <a:buNone/>
              <a:defRPr sz="1350"/>
            </a:lvl6pPr>
            <a:lvl7pPr lvl="6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3673"/>
              </a:buClr>
              <a:buSzPts val="500"/>
              <a:buNone/>
              <a:defRPr sz="1350"/>
            </a:lvl7pPr>
            <a:lvl8pPr lvl="7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3673"/>
              </a:buClr>
              <a:buSzPts val="500"/>
              <a:buNone/>
              <a:defRPr sz="1350"/>
            </a:lvl8pPr>
            <a:lvl9pPr lvl="8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E3673"/>
              </a:buClr>
              <a:buSzPts val="500"/>
              <a:buNone/>
              <a:defRPr sz="135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9" name="Google Shape;19;p25"/>
          <p:cNvSpPr txBox="1">
            <a:spLocks noGrp="1"/>
          </p:cNvSpPr>
          <p:nvPr>
            <p:ph type="body" idx="2"/>
          </p:nvPr>
        </p:nvSpPr>
        <p:spPr>
          <a:xfrm>
            <a:off x="984250" y="1138500"/>
            <a:ext cx="6159900" cy="365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228600" lvl="0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200"/>
              <a:buFont typeface="Arial"/>
              <a:buNone/>
              <a:defRPr sz="1600">
                <a:solidFill>
                  <a:schemeClr val="bg1"/>
                </a:solidFill>
              </a:defRPr>
            </a:lvl1pPr>
            <a:lvl2pPr marL="457200" lvl="1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200"/>
              <a:buFont typeface="Arial"/>
              <a:buNone/>
              <a:defRPr sz="1600">
                <a:solidFill>
                  <a:srgbClr val="D3D3D4"/>
                </a:solidFill>
              </a:defRPr>
            </a:lvl2pPr>
            <a:lvl3pPr marL="685800" lvl="2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200"/>
              <a:buFont typeface="Arial"/>
              <a:buNone/>
              <a:defRPr sz="1600">
                <a:solidFill>
                  <a:srgbClr val="D3D3D4"/>
                </a:solidFill>
              </a:defRPr>
            </a:lvl3pPr>
            <a:lvl4pPr marL="914400" lvl="3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200"/>
              <a:buFont typeface="Arial"/>
              <a:buNone/>
              <a:defRPr sz="1600">
                <a:solidFill>
                  <a:srgbClr val="D3D3D4"/>
                </a:solidFill>
              </a:defRPr>
            </a:lvl4pPr>
            <a:lvl5pPr marL="1143000" lvl="4" indent="-114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D3D4"/>
              </a:buClr>
              <a:buSzPts val="3200"/>
              <a:buFont typeface="Arial"/>
              <a:buNone/>
              <a:defRPr sz="1600">
                <a:solidFill>
                  <a:srgbClr val="D3D3D4"/>
                </a:solidFill>
              </a:defRPr>
            </a:lvl5pPr>
            <a:lvl6pPr marL="1371600" lvl="5" indent="-1143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3D3D4"/>
              </a:buClr>
              <a:buSzPts val="3200"/>
              <a:buNone/>
              <a:defRPr sz="1600">
                <a:solidFill>
                  <a:srgbClr val="D3D3D4"/>
                </a:solidFill>
              </a:defRPr>
            </a:lvl6pPr>
            <a:lvl7pPr marL="1600200" lvl="6" indent="-1143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3D3D4"/>
              </a:buClr>
              <a:buSzPts val="3200"/>
              <a:buNone/>
              <a:defRPr sz="1600">
                <a:solidFill>
                  <a:srgbClr val="D3D3D4"/>
                </a:solidFill>
              </a:defRPr>
            </a:lvl7pPr>
            <a:lvl8pPr marL="1828800" lvl="7" indent="-1143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3D3D4"/>
              </a:buClr>
              <a:buSzPts val="3200"/>
              <a:buNone/>
              <a:defRPr sz="1600">
                <a:solidFill>
                  <a:srgbClr val="D3D3D4"/>
                </a:solidFill>
              </a:defRPr>
            </a:lvl8pPr>
            <a:lvl9pPr marL="2057400" lvl="8" indent="-114300" algn="l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D3D3D4"/>
              </a:buClr>
              <a:buSzPts val="3200"/>
              <a:buNone/>
              <a:defRPr sz="1600">
                <a:solidFill>
                  <a:srgbClr val="D3D3D4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64DE53-0BCE-006A-C4A4-A17C6119A76A}"/>
              </a:ext>
            </a:extLst>
          </p:cNvPr>
          <p:cNvGrpSpPr/>
          <p:nvPr userDrawn="1"/>
        </p:nvGrpSpPr>
        <p:grpSpPr>
          <a:xfrm>
            <a:off x="984250" y="5689837"/>
            <a:ext cx="3450510" cy="862784"/>
            <a:chOff x="203150" y="5818632"/>
            <a:chExt cx="3450510" cy="862784"/>
          </a:xfrm>
        </p:grpSpPr>
        <p:pic>
          <p:nvPicPr>
            <p:cNvPr id="3" name="Picture 4" descr="정장">
              <a:extLst>
                <a:ext uri="{FF2B5EF4-FFF2-40B4-BE49-F238E27FC236}">
                  <a16:creationId xmlns:a16="http://schemas.microsoft.com/office/drawing/2014/main" id="{C3818336-EA24-DA57-7686-7F1DCE163C2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56"/>
            <a:stretch/>
          </p:blipFill>
          <p:spPr bwMode="auto">
            <a:xfrm>
              <a:off x="254813" y="5818632"/>
              <a:ext cx="329492" cy="36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434087-ED9D-C755-1FD0-E4111F34381D}"/>
                </a:ext>
              </a:extLst>
            </p:cNvPr>
            <p:cNvSpPr txBox="1"/>
            <p:nvPr userDrawn="1"/>
          </p:nvSpPr>
          <p:spPr>
            <a:xfrm>
              <a:off x="619357" y="5818632"/>
              <a:ext cx="228394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1000" b="1" dirty="0">
                  <a:solidFill>
                    <a:schemeClr val="bg1"/>
                  </a:solidFill>
                </a:rPr>
                <a:t>서</a:t>
              </a:r>
              <a:r>
                <a:rPr lang="en-US" altLang="ko-KR" sz="1000" b="1" dirty="0">
                  <a:solidFill>
                    <a:schemeClr val="bg1"/>
                  </a:solidFill>
                </a:rPr>
                <a:t>     </a:t>
              </a:r>
              <a:r>
                <a:rPr lang="ko-KR" altLang="en-US" sz="1000" b="1" dirty="0">
                  <a:solidFill>
                    <a:schemeClr val="bg1"/>
                  </a:solidFill>
                </a:rPr>
                <a:t> 울</a:t>
              </a:r>
              <a:r>
                <a:rPr lang="en-US" altLang="ko-KR" sz="1000" b="1" dirty="0">
                  <a:solidFill>
                    <a:schemeClr val="bg1"/>
                  </a:solidFill>
                </a:rPr>
                <a:t>      </a:t>
              </a:r>
              <a:r>
                <a:rPr lang="ko-KR" altLang="en-US" sz="1000" b="1" dirty="0">
                  <a:solidFill>
                    <a:schemeClr val="bg1"/>
                  </a:solidFill>
                </a:rPr>
                <a:t>대 </a:t>
              </a:r>
              <a:r>
                <a:rPr lang="en-US" altLang="ko-KR" sz="1000" b="1" dirty="0">
                  <a:solidFill>
                    <a:schemeClr val="bg1"/>
                  </a:solidFill>
                </a:rPr>
                <a:t>     </a:t>
              </a:r>
              <a:r>
                <a:rPr lang="ko-KR" altLang="en-US" sz="1000" b="1" dirty="0">
                  <a:solidFill>
                    <a:schemeClr val="bg1"/>
                  </a:solidFill>
                </a:rPr>
                <a:t>학 </a:t>
              </a:r>
              <a:r>
                <a:rPr lang="en-US" altLang="ko-KR" sz="1000" b="1" dirty="0">
                  <a:solidFill>
                    <a:schemeClr val="bg1"/>
                  </a:solidFill>
                </a:rPr>
                <a:t>     </a:t>
              </a:r>
              <a:r>
                <a:rPr lang="ko-KR" altLang="en-US" sz="1000" b="1" dirty="0">
                  <a:solidFill>
                    <a:schemeClr val="bg1"/>
                  </a:solidFill>
                </a:rPr>
                <a:t>교</a:t>
              </a:r>
              <a:endParaRPr lang="en-US" altLang="ko-KR" sz="1000" b="1" dirty="0">
                <a:solidFill>
                  <a:schemeClr val="bg1"/>
                </a:solidFill>
              </a:endParaRPr>
            </a:p>
            <a:p>
              <a:pPr algn="just"/>
              <a:r>
                <a:rPr lang="en-US" altLang="ko-KR" sz="750" b="1" dirty="0">
                  <a:solidFill>
                    <a:schemeClr val="bg1"/>
                  </a:solidFill>
                </a:rPr>
                <a:t>SEOUL  NATIONAL  UNIVERSITY</a:t>
              </a:r>
            </a:p>
          </p:txBody>
        </p:sp>
        <p:pic>
          <p:nvPicPr>
            <p:cNvPr id="6" name="Picture 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89FF640-FD16-B843-66C2-8EFC437E5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3016" y1="46324" x2="73016" y2="46324"/>
                        </a14:backgroundRemoval>
                      </a14:imgEffect>
                      <a14:imgEffect>
                        <a14:artisticGlowDiffused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150" y="6225704"/>
              <a:ext cx="408011" cy="4403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F65141F-DFCE-FA57-C00D-1FCA9D14CD47}"/>
                </a:ext>
              </a:extLst>
            </p:cNvPr>
            <p:cNvSpPr txBox="1"/>
            <p:nvPr userDrawn="1"/>
          </p:nvSpPr>
          <p:spPr>
            <a:xfrm>
              <a:off x="619357" y="6250529"/>
              <a:ext cx="303430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KR" sz="1050" b="1" dirty="0">
                  <a:solidFill>
                    <a:schemeClr val="bg1"/>
                  </a:solidFill>
                </a:rPr>
                <a:t>National Science Challenge Initiatives</a:t>
              </a:r>
            </a:p>
            <a:p>
              <a:r>
                <a:rPr lang="en-KR" sz="1050" b="1" dirty="0">
                  <a:solidFill>
                    <a:schemeClr val="bg1"/>
                  </a:solidFill>
                </a:rPr>
                <a:t>Center for the Gravitational-Wave Universe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C84F3FA-D2D7-4252-C156-AC600946E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1123" t="43142"/>
          <a:stretch/>
        </p:blipFill>
        <p:spPr>
          <a:xfrm rot="19169123">
            <a:off x="6336102" y="2163332"/>
            <a:ext cx="8440370" cy="4823821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271493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58247-5C13-00AB-579D-34B26FA4ECE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65ED1-41B6-A006-9528-50E1CC7DF02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100000">
                <a:srgbClr val="013287"/>
              </a:gs>
              <a:gs pos="100000">
                <a:srgbClr val="013287"/>
              </a:gs>
              <a:gs pos="91000">
                <a:srgbClr val="00020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33DCE4A-9C3B-D3D1-6483-A3386BD6A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053" y="517066"/>
            <a:ext cx="10462209" cy="707886"/>
          </a:xfrm>
          <a:prstGeom prst="rect">
            <a:avLst/>
          </a:prstGeom>
        </p:spPr>
        <p:txBody>
          <a:bodyPr/>
          <a:lstStyle>
            <a:lvl1pPr algn="r">
              <a:defRPr lang="en-KR" sz="4000" b="1" kern="1200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defRPr>
            </a:lvl1pPr>
          </a:lstStyle>
          <a:p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44438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00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C58247-5C13-00AB-579D-34B26FA4ECE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F65ED1-41B6-A006-9528-50E1CC7DF02D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>
            <a:gsLst>
              <a:gs pos="100000">
                <a:srgbClr val="013287"/>
              </a:gs>
              <a:gs pos="100000">
                <a:srgbClr val="013287"/>
              </a:gs>
              <a:gs pos="91000">
                <a:srgbClr val="000200">
                  <a:alpha val="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6E0287-2AD2-7A30-622C-94A150245A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123" t="43142"/>
          <a:stretch/>
        </p:blipFill>
        <p:spPr>
          <a:xfrm rot="2633536">
            <a:off x="-1928939" y="2930247"/>
            <a:ext cx="8440370" cy="4823821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13850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 preserve="1" userDrawn="1">
  <p:cSld name="1_Cover 2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9E2EC2-9D1E-7C53-E512-8160BC3200D4}"/>
              </a:ext>
            </a:extLst>
          </p:cNvPr>
          <p:cNvSpPr/>
          <p:nvPr userDrawn="1"/>
        </p:nvSpPr>
        <p:spPr>
          <a:xfrm>
            <a:off x="1" y="3951516"/>
            <a:ext cx="12192000" cy="261258"/>
          </a:xfrm>
          <a:prstGeom prst="rect">
            <a:avLst/>
          </a:prstGeom>
          <a:gradFill>
            <a:gsLst>
              <a:gs pos="100000">
                <a:srgbClr val="013287"/>
              </a:gs>
              <a:gs pos="79000">
                <a:srgbClr val="013287"/>
              </a:gs>
              <a:gs pos="16000">
                <a:srgbClr val="40297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B3A0BC-3B19-821E-A668-5E55E64FFA4D}"/>
              </a:ext>
            </a:extLst>
          </p:cNvPr>
          <p:cNvSpPr txBox="1"/>
          <p:nvPr userDrawn="1"/>
        </p:nvSpPr>
        <p:spPr>
          <a:xfrm>
            <a:off x="1188472" y="812052"/>
            <a:ext cx="4493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1400" b="0" spc="-150" dirty="0">
                <a:solidFill>
                  <a:srgbClr val="402979"/>
                </a:solidFill>
                <a:latin typeface="Univers" panose="020B0503020202020204" pitchFamily="34" charset="0"/>
              </a:rPr>
              <a:t>National Science Challenge Initiatives</a:t>
            </a:r>
          </a:p>
          <a:p>
            <a:r>
              <a:rPr lang="en-KR" sz="1600" b="0" spc="-150" dirty="0">
                <a:solidFill>
                  <a:srgbClr val="402979"/>
                </a:solidFill>
                <a:latin typeface="Univers" panose="020B0503020202020204" pitchFamily="34" charset="0"/>
              </a:rPr>
              <a:t>Center for the Gravitational-Wave Universe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E3AEEC-4CA3-47E4-4F26-4A85A3AD53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3016" y1="46324" x2="73016" y2="4632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700" y="734257"/>
            <a:ext cx="596899" cy="644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F34BDE-1C67-6115-3474-197FF72C94E0}"/>
              </a:ext>
            </a:extLst>
          </p:cNvPr>
          <p:cNvSpPr txBox="1"/>
          <p:nvPr userDrawn="1"/>
        </p:nvSpPr>
        <p:spPr>
          <a:xfrm>
            <a:off x="1188471" y="4523014"/>
            <a:ext cx="55388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400" b="1" dirty="0">
                <a:solidFill>
                  <a:srgbClr val="402979"/>
                </a:solidFill>
              </a:rPr>
              <a:t>       Contact</a:t>
            </a:r>
          </a:p>
          <a:p>
            <a:pPr algn="l"/>
            <a:endParaRPr lang="en-KR" sz="1400" b="1" dirty="0">
              <a:solidFill>
                <a:srgbClr val="402979"/>
              </a:solidFill>
            </a:endParaRPr>
          </a:p>
          <a:p>
            <a:pPr algn="l"/>
            <a:r>
              <a:rPr lang="en-KR" sz="1400" b="1" dirty="0">
                <a:solidFill>
                  <a:srgbClr val="402979"/>
                </a:solidFill>
              </a:rPr>
              <a:t>	</a:t>
            </a:r>
            <a:r>
              <a:rPr lang="en-KR" sz="1800" b="1" dirty="0">
                <a:solidFill>
                  <a:srgbClr val="402979"/>
                </a:solidFill>
              </a:rPr>
              <a:t>Donggeun Tak</a:t>
            </a:r>
          </a:p>
          <a:p>
            <a:pPr algn="l"/>
            <a:r>
              <a:rPr lang="en-KR" sz="1400" b="1" dirty="0">
                <a:solidFill>
                  <a:srgbClr val="402979"/>
                </a:solidFill>
              </a:rPr>
              <a:t>	Seoul national university</a:t>
            </a:r>
          </a:p>
          <a:p>
            <a:pPr algn="l"/>
            <a:r>
              <a:rPr lang="en-US" sz="1400" b="1" dirty="0">
                <a:solidFill>
                  <a:srgbClr val="402979"/>
                </a:solidFill>
              </a:rPr>
              <a:t>	</a:t>
            </a:r>
            <a:r>
              <a:rPr lang="en-US" sz="1400" b="1" dirty="0">
                <a:solidFill>
                  <a:srgbClr val="402979"/>
                </a:solidFill>
                <a:hlinkClick r:id="rId4"/>
              </a:rPr>
              <a:t>donggeun.tak@gmail.com</a:t>
            </a:r>
            <a:endParaRPr lang="en-US" sz="1400" b="1" dirty="0">
              <a:solidFill>
                <a:srgbClr val="402979"/>
              </a:solidFill>
            </a:endParaRPr>
          </a:p>
          <a:p>
            <a:pPr algn="l"/>
            <a:r>
              <a:rPr lang="en-US" sz="1400" b="1" dirty="0">
                <a:solidFill>
                  <a:srgbClr val="402979"/>
                </a:solidFill>
              </a:rPr>
              <a:t>   </a:t>
            </a:r>
          </a:p>
          <a:p>
            <a:pPr algn="l"/>
            <a:endParaRPr lang="en-KR" sz="1400" b="1" dirty="0">
              <a:solidFill>
                <a:srgbClr val="402979"/>
              </a:solidFill>
            </a:endParaRPr>
          </a:p>
        </p:txBody>
      </p:sp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D4D0FB4D-8AB8-5C71-965A-FB0FC3AA91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95277" y="4847355"/>
            <a:ext cx="887184" cy="8904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846985-0C63-EC7B-B1BF-60B36D38997B}"/>
              </a:ext>
            </a:extLst>
          </p:cNvPr>
          <p:cNvSpPr txBox="1"/>
          <p:nvPr userDrawn="1"/>
        </p:nvSpPr>
        <p:spPr>
          <a:xfrm>
            <a:off x="4084984" y="4673871"/>
            <a:ext cx="230777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Link to my </a:t>
            </a:r>
            <a:r>
              <a:rPr lang="en-US" sz="900" b="1" dirty="0" err="1">
                <a:solidFill>
                  <a:schemeClr val="tx1"/>
                </a:solidFill>
              </a:rPr>
              <a:t>orcid</a:t>
            </a:r>
            <a:endParaRPr lang="en-KR" sz="90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5A9BAA-B739-0EAB-DC39-D6B187E805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17759" y="3124074"/>
            <a:ext cx="6565470" cy="82744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n-KR" dirty="0"/>
              <a:t>Thank you</a:t>
            </a: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56CA5238-C6D8-C5E2-4EC8-BA1278E981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47677" y="4999755"/>
            <a:ext cx="887184" cy="890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C303F5-045E-BB69-A9C7-7C87E5901063}"/>
              </a:ext>
            </a:extLst>
          </p:cNvPr>
          <p:cNvSpPr txBox="1"/>
          <p:nvPr userDrawn="1"/>
        </p:nvSpPr>
        <p:spPr>
          <a:xfrm>
            <a:off x="4237384" y="4826271"/>
            <a:ext cx="230777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Link to my </a:t>
            </a:r>
            <a:r>
              <a:rPr lang="en-US" sz="900" b="1" dirty="0" err="1">
                <a:solidFill>
                  <a:schemeClr val="tx1"/>
                </a:solidFill>
              </a:rPr>
              <a:t>orcid</a:t>
            </a:r>
            <a:endParaRPr lang="en-KR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13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3"/>
          <p:cNvSpPr txBox="1">
            <a:spLocks noGrp="1"/>
          </p:cNvSpPr>
          <p:nvPr>
            <p:ph type="sldNum" idx="1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6583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8" r:id="rId1"/>
    <p:sldLayoutId id="2147483750" r:id="rId2"/>
    <p:sldLayoutId id="2147483751" r:id="rId3"/>
    <p:sldLayoutId id="2147483749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60.png"/><Relationship Id="rId4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26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24.emf"/><Relationship Id="rId4" Type="http://schemas.openxmlformats.org/officeDocument/2006/relationships/image" Target="../media/image3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0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0.png"/><Relationship Id="rId10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580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image" Target="../media/image31.emf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1.png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donggeun.tak@gmail.com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F4AA98-F974-7943-390C-C66E5E8D0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5460" y="3747288"/>
            <a:ext cx="9494281" cy="118365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Donggeun Tak</a:t>
            </a:r>
          </a:p>
          <a:p>
            <a:r>
              <a:rPr lang="en-US" dirty="0">
                <a:solidFill>
                  <a:schemeClr val="bg1"/>
                </a:solidFill>
              </a:rPr>
              <a:t>Seoul National </a:t>
            </a:r>
            <a:r>
              <a:rPr lang="en-US" dirty="0"/>
              <a:t>U</a:t>
            </a:r>
            <a:r>
              <a:rPr lang="en-US" dirty="0">
                <a:solidFill>
                  <a:schemeClr val="bg1"/>
                </a:solidFill>
              </a:rPr>
              <a:t>niversit</a:t>
            </a:r>
            <a:r>
              <a:rPr lang="en-US" dirty="0"/>
              <a:t>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71A62A-1E2D-3CA9-D307-C99346BC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14" y="1396219"/>
            <a:ext cx="10884054" cy="2177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</a:rPr>
              <a:t>Gamma-ray Bursts from Prompt to Afterglow</a:t>
            </a:r>
            <a:br>
              <a:rPr lang="en-US" b="1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What can we learn from the Fermi GRBs</a:t>
            </a:r>
            <a:endParaRPr lang="en-KR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DB638-3208-7709-BA1A-2177CA19FD8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74250" y="1089025"/>
            <a:ext cx="6159900" cy="365250"/>
          </a:xfrm>
        </p:spPr>
        <p:txBody>
          <a:bodyPr>
            <a:normAutofit fontScale="70000" lnSpcReduction="20000"/>
          </a:bodyPr>
          <a:lstStyle/>
          <a:p>
            <a:r>
              <a:rPr lang="en-US" altLang="ko-KR" sz="1800" dirty="0"/>
              <a:t>2025</a:t>
            </a:r>
            <a:r>
              <a:rPr lang="ko-KR" altLang="en-US" sz="1800" dirty="0"/>
              <a:t> </a:t>
            </a:r>
            <a:r>
              <a:rPr lang="en-US" altLang="ko-KR" sz="1800" dirty="0"/>
              <a:t>High-Energy </a:t>
            </a:r>
            <a:r>
              <a:rPr lang="ko-KR" altLang="en-US" sz="1800" dirty="0"/>
              <a:t>년 </a:t>
            </a:r>
            <a:r>
              <a:rPr lang="ko-KR" altLang="en-US" sz="1800" dirty="0" err="1"/>
              <a:t>한국고에너지물리학회</a:t>
            </a:r>
            <a:r>
              <a:rPr lang="ko-KR" altLang="en-US" sz="1800" dirty="0"/>
              <a:t> 및 핵</a:t>
            </a:r>
            <a:r>
              <a:rPr lang="en-US" altLang="ko-KR" sz="1800" dirty="0"/>
              <a:t>-</a:t>
            </a:r>
            <a:r>
              <a:rPr lang="ko-KR" altLang="en-US" sz="1800" dirty="0"/>
              <a:t>입자</a:t>
            </a:r>
            <a:r>
              <a:rPr lang="en-US" altLang="ko-KR" sz="1800" dirty="0"/>
              <a:t>-</a:t>
            </a:r>
            <a:r>
              <a:rPr lang="ko-KR" altLang="en-US" sz="1800" dirty="0"/>
              <a:t>천체분과 연합 워크샵</a:t>
            </a:r>
            <a:endParaRPr lang="en-KR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F3155-4163-91EA-2971-349E7C97CF26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6000750" y="6657942"/>
            <a:ext cx="184253" cy="518091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92"/>
    </mc:Choice>
    <mc:Fallback xmlns="">
      <p:transition advTm="20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1139868" y="517065"/>
            <a:ext cx="10104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Fermi 𝛄-ray Space Telescope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1CAAED-02C5-BA9A-0B74-50DC45A475AE}"/>
              </a:ext>
            </a:extLst>
          </p:cNvPr>
          <p:cNvSpPr/>
          <p:nvPr/>
        </p:nvSpPr>
        <p:spPr>
          <a:xfrm>
            <a:off x="457200" y="2728580"/>
            <a:ext cx="5497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Gamma-ray Burst Monitor (GBM)</a:t>
            </a:r>
          </a:p>
          <a:p>
            <a:pPr lvl="1"/>
            <a:r>
              <a:rPr lang="en-US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-</a:t>
            </a:r>
            <a:r>
              <a:rPr lang="ko-KR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Covering 8 keV to 40 MeV</a:t>
            </a:r>
          </a:p>
          <a:p>
            <a:pPr lvl="1"/>
            <a:r>
              <a:rPr lang="en-US" altLang="ko-KR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-</a:t>
            </a:r>
            <a:r>
              <a:rPr lang="en-US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Almost full sky coverage</a:t>
            </a:r>
          </a:p>
        </p:txBody>
      </p:sp>
      <p:pic>
        <p:nvPicPr>
          <p:cNvPr id="9" name="Picture 2" descr="Image result for fermi satellite">
            <a:extLst>
              <a:ext uri="{FF2B5EF4-FFF2-40B4-BE49-F238E27FC236}">
                <a16:creationId xmlns:a16="http://schemas.microsoft.com/office/drawing/2014/main" id="{CC2FF30A-89F4-0CD2-2166-A5A642CA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552" y="2857811"/>
            <a:ext cx="4180185" cy="23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65EB56-64EE-46B8-E665-63552672F433}"/>
              </a:ext>
            </a:extLst>
          </p:cNvPr>
          <p:cNvSpPr/>
          <p:nvPr/>
        </p:nvSpPr>
        <p:spPr>
          <a:xfrm>
            <a:off x="1426286" y="1794782"/>
            <a:ext cx="933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Fermi Gamma-ray Space Telescope </a:t>
            </a:r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was</a:t>
            </a:r>
            <a:r>
              <a:rPr lang="en-US" altLang="en-US" b="1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launched on 2008 with </a:t>
            </a:r>
            <a:r>
              <a:rPr lang="en-US" altLang="en-US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two instruments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F042F-073F-04BB-CFD1-907A4F6CCC98}"/>
              </a:ext>
            </a:extLst>
          </p:cNvPr>
          <p:cNvSpPr/>
          <p:nvPr/>
        </p:nvSpPr>
        <p:spPr>
          <a:xfrm>
            <a:off x="457200" y="40565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Large Area Telescope (LAT)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10CC33-689C-C52C-CB33-76D13DF14F92}"/>
              </a:ext>
            </a:extLst>
          </p:cNvPr>
          <p:cNvSpPr/>
          <p:nvPr/>
        </p:nvSpPr>
        <p:spPr>
          <a:xfrm>
            <a:off x="8240110" y="3429000"/>
            <a:ext cx="1156138" cy="93279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184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1139868" y="517065"/>
            <a:ext cx="10104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Fermi 𝛄-ray Space Telescope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1CAAED-02C5-BA9A-0B74-50DC45A475AE}"/>
              </a:ext>
            </a:extLst>
          </p:cNvPr>
          <p:cNvSpPr/>
          <p:nvPr/>
        </p:nvSpPr>
        <p:spPr>
          <a:xfrm>
            <a:off x="457200" y="2728580"/>
            <a:ext cx="549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Gamma-ray Burst Monitor (GBM)</a:t>
            </a:r>
          </a:p>
        </p:txBody>
      </p:sp>
      <p:pic>
        <p:nvPicPr>
          <p:cNvPr id="9" name="Picture 2" descr="Image result for fermi satellite">
            <a:extLst>
              <a:ext uri="{FF2B5EF4-FFF2-40B4-BE49-F238E27FC236}">
                <a16:creationId xmlns:a16="http://schemas.microsoft.com/office/drawing/2014/main" id="{CC2FF30A-89F4-0CD2-2166-A5A642CA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552" y="2857811"/>
            <a:ext cx="4180185" cy="23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65EB56-64EE-46B8-E665-63552672F433}"/>
              </a:ext>
            </a:extLst>
          </p:cNvPr>
          <p:cNvSpPr/>
          <p:nvPr/>
        </p:nvSpPr>
        <p:spPr>
          <a:xfrm>
            <a:off x="1426286" y="1794782"/>
            <a:ext cx="933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Fermi Gamma-ray Space Telescope </a:t>
            </a:r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was</a:t>
            </a:r>
            <a:r>
              <a:rPr lang="en-US" altLang="en-US" b="1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launched on 2008 with </a:t>
            </a:r>
            <a:r>
              <a:rPr lang="en-US" altLang="en-US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two instruments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F042F-073F-04BB-CFD1-907A4F6CCC98}"/>
              </a:ext>
            </a:extLst>
          </p:cNvPr>
          <p:cNvSpPr/>
          <p:nvPr/>
        </p:nvSpPr>
        <p:spPr>
          <a:xfrm>
            <a:off x="457200" y="405659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Large Area Telescope (LAT)</a:t>
            </a:r>
          </a:p>
          <a:p>
            <a:pPr lvl="1"/>
            <a:r>
              <a:rPr lang="en-US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- Covering 100 MeV to 300 GeV</a:t>
            </a:r>
          </a:p>
          <a:p>
            <a:pPr lvl="1"/>
            <a:r>
              <a:rPr lang="en-US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- Full sky coverage every 3 hours</a:t>
            </a:r>
          </a:p>
          <a:p>
            <a:endParaRPr lang="en-US" altLang="en-US" sz="2400" b="1" dirty="0">
              <a:solidFill>
                <a:srgbClr val="FFC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AB3E20-C29D-89D8-C627-CD570D191667}"/>
              </a:ext>
            </a:extLst>
          </p:cNvPr>
          <p:cNvSpPr/>
          <p:nvPr/>
        </p:nvSpPr>
        <p:spPr>
          <a:xfrm>
            <a:off x="8481848" y="2728580"/>
            <a:ext cx="1156138" cy="932793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2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D5A232-6DB1-8C15-87B6-5A3AD42904A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12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D6C7A-F6CA-F45C-871D-60FC1AB3515C}"/>
              </a:ext>
            </a:extLst>
          </p:cNvPr>
          <p:cNvSpPr txBox="1"/>
          <p:nvPr/>
        </p:nvSpPr>
        <p:spPr>
          <a:xfrm>
            <a:off x="1556594" y="1995137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PROMPT EMISSION</a:t>
            </a:r>
          </a:p>
        </p:txBody>
      </p:sp>
    </p:spTree>
    <p:extLst>
      <p:ext uri="{BB962C8B-B14F-4D97-AF65-F5344CB8AC3E}">
        <p14:creationId xmlns:p14="http://schemas.microsoft.com/office/powerpoint/2010/main" val="327895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PROMPT EMISSION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pic>
        <p:nvPicPr>
          <p:cNvPr id="102" name="Picture 3">
            <a:extLst>
              <a:ext uri="{FF2B5EF4-FFF2-40B4-BE49-F238E27FC236}">
                <a16:creationId xmlns:a16="http://schemas.microsoft.com/office/drawing/2014/main" id="{ECB92B49-34CD-7DE8-9FA5-91B01A525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26" y="1367024"/>
            <a:ext cx="4807237" cy="47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7C9A0F66-C411-9770-1269-22AACDA71800}"/>
              </a:ext>
            </a:extLst>
          </p:cNvPr>
          <p:cNvSpPr txBox="1"/>
          <p:nvPr/>
        </p:nvSpPr>
        <p:spPr>
          <a:xfrm>
            <a:off x="5657863" y="205596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</a:rPr>
              <a:t>Short, spiky, </a:t>
            </a:r>
            <a:r>
              <a:rPr lang="en-US" sz="2400" b="1" dirty="0">
                <a:solidFill>
                  <a:schemeClr val="bg1"/>
                </a:solidFill>
              </a:rPr>
              <a:t>and</a:t>
            </a:r>
            <a:r>
              <a:rPr lang="en-US" sz="2400" b="1" dirty="0">
                <a:solidFill>
                  <a:srgbClr val="FFC000"/>
                </a:solidFill>
              </a:rPr>
              <a:t> luminous</a:t>
            </a:r>
            <a:r>
              <a:rPr lang="en-US" sz="2400" b="1" dirty="0">
                <a:solidFill>
                  <a:schemeClr val="bg1"/>
                </a:solidFill>
              </a:rPr>
              <a:t> emission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in the </a:t>
            </a:r>
            <a:r>
              <a:rPr lang="en-US" sz="2400" b="1" dirty="0">
                <a:solidFill>
                  <a:srgbClr val="FFC000"/>
                </a:solidFill>
              </a:rPr>
              <a:t>keV-MeV</a:t>
            </a:r>
            <a:r>
              <a:rPr lang="en-US" sz="2400" b="1" dirty="0">
                <a:solidFill>
                  <a:schemeClr val="bg1"/>
                </a:solidFill>
              </a:rPr>
              <a:t> energy band,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requiring the </a:t>
            </a:r>
            <a:r>
              <a:rPr lang="en-US" sz="2400" b="1" dirty="0">
                <a:solidFill>
                  <a:srgbClr val="FFC000"/>
                </a:solidFill>
              </a:rPr>
              <a:t>relativistic</a:t>
            </a:r>
            <a:r>
              <a:rPr lang="en-US" sz="2400" b="1" dirty="0">
                <a:solidFill>
                  <a:schemeClr val="bg1"/>
                </a:solidFill>
              </a:rPr>
              <a:t> motion.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B5D3172-82AF-0EB1-75EE-DB2C60AE9999}"/>
              </a:ext>
            </a:extLst>
          </p:cNvPr>
          <p:cNvSpPr txBox="1"/>
          <p:nvPr/>
        </p:nvSpPr>
        <p:spPr>
          <a:xfrm>
            <a:off x="850626" y="6156269"/>
            <a:ext cx="4768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Diversity of GRB prompt emission</a:t>
            </a:r>
            <a:endParaRPr lang="en-K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5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LEADING MODELS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1B0C5A-C81D-D136-01D3-B68CD2061E0E}"/>
              </a:ext>
            </a:extLst>
          </p:cNvPr>
          <p:cNvSpPr txBox="1"/>
          <p:nvPr/>
        </p:nvSpPr>
        <p:spPr>
          <a:xfrm>
            <a:off x="612938" y="1944710"/>
            <a:ext cx="4765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2400" b="1" dirty="0">
                <a:solidFill>
                  <a:srgbClr val="FFC000"/>
                </a:solidFill>
              </a:rPr>
              <a:t>Photosphere</a:t>
            </a:r>
            <a:r>
              <a:rPr lang="en-KR" sz="2400" b="1" dirty="0">
                <a:solidFill>
                  <a:schemeClr val="bg1"/>
                </a:solidFill>
              </a:rPr>
              <a:t> model</a:t>
            </a: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r>
              <a:rPr lang="en-KR" sz="2400" b="1" dirty="0">
                <a:solidFill>
                  <a:srgbClr val="FFC000"/>
                </a:solidFill>
              </a:rPr>
              <a:t>Internal-shock</a:t>
            </a:r>
            <a:r>
              <a:rPr lang="en-KR" sz="2400" b="1" dirty="0">
                <a:solidFill>
                  <a:schemeClr val="bg1"/>
                </a:solidFill>
              </a:rPr>
              <a:t> model</a:t>
            </a: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r>
              <a:rPr lang="en-KR" sz="2400" b="1" dirty="0">
                <a:solidFill>
                  <a:srgbClr val="FFC000"/>
                </a:solidFill>
              </a:rPr>
              <a:t>Magnetic-jet</a:t>
            </a:r>
            <a:r>
              <a:rPr lang="en-KR" sz="2400" b="1" dirty="0">
                <a:solidFill>
                  <a:schemeClr val="bg1"/>
                </a:solidFill>
              </a:rPr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E220F6-AFAF-A2EA-BD71-5472F9F13BA2}"/>
                  </a:ext>
                </a:extLst>
              </p:cNvPr>
              <p:cNvSpPr txBox="1"/>
              <p:nvPr/>
            </p:nvSpPr>
            <p:spPr>
              <a:xfrm>
                <a:off x="947737" y="2440309"/>
                <a:ext cx="4922554" cy="668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1" dirty="0">
                    <a:solidFill>
                      <a:schemeClr val="bg1"/>
                    </a:solidFill>
                  </a:rPr>
                  <a:t>Naturally expected from the explosive event,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𝜸𝜸</m:t>
                        </m:r>
                      </m:sub>
                    </m:sSub>
                    <m:r>
                      <a:rPr lang="en-US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800" b="1" dirty="0">
                    <a:solidFill>
                      <a:schemeClr val="bg1"/>
                    </a:solidFill>
                  </a:rPr>
                  <a:t>. </a:t>
                </a:r>
                <a:endParaRPr lang="en-KR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E220F6-AFAF-A2EA-BD71-5472F9F13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37" y="2440309"/>
                <a:ext cx="4922554" cy="668837"/>
              </a:xfrm>
              <a:prstGeom prst="rect">
                <a:avLst/>
              </a:prstGeom>
              <a:blipFill>
                <a:blip r:embed="rId3"/>
                <a:stretch>
                  <a:fillRect l="-1028" t="-3774" b="-1132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ECC1E0B3-0359-C63A-CEE5-7672D76DED47}"/>
              </a:ext>
            </a:extLst>
          </p:cNvPr>
          <p:cNvSpPr txBox="1"/>
          <p:nvPr/>
        </p:nvSpPr>
        <p:spPr>
          <a:xfrm>
            <a:off x="947736" y="3900669"/>
            <a:ext cx="537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In an unsteady outflow, a shock condition can be easily produced, powering the emission.</a:t>
            </a:r>
            <a:endParaRPr lang="en-KR" sz="18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F259F-DE77-6838-3E9F-7DC92E1970E5}"/>
              </a:ext>
            </a:extLst>
          </p:cNvPr>
          <p:cNvSpPr txBox="1"/>
          <p:nvPr/>
        </p:nvSpPr>
        <p:spPr>
          <a:xfrm>
            <a:off x="947736" y="5352546"/>
            <a:ext cx="5262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chemeClr val="bg1"/>
                </a:solidFill>
              </a:rPr>
              <a:t>In a highly magnetized outflow, the magnetic reconnection can power the emission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4A24CC-3C54-5AF4-9EFA-1CE4432E0150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3B5D8CDD-3984-825A-12A1-2E64F8D89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44" y="4112114"/>
            <a:ext cx="4123734" cy="249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>
            <a:extLst>
              <a:ext uri="{FF2B5EF4-FFF2-40B4-BE49-F238E27FC236}">
                <a16:creationId xmlns:a16="http://schemas.microsoft.com/office/drawing/2014/main" id="{9B4EAC2B-5514-4220-25DF-0C0F59EB2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554" y="1461754"/>
            <a:ext cx="4012324" cy="272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ight Arrow 31">
            <a:extLst>
              <a:ext uri="{FF2B5EF4-FFF2-40B4-BE49-F238E27FC236}">
                <a16:creationId xmlns:a16="http://schemas.microsoft.com/office/drawing/2014/main" id="{A96959BC-D7CF-5415-D1AA-9D4CAEFD290C}"/>
              </a:ext>
            </a:extLst>
          </p:cNvPr>
          <p:cNvSpPr/>
          <p:nvPr/>
        </p:nvSpPr>
        <p:spPr>
          <a:xfrm>
            <a:off x="6330979" y="2363732"/>
            <a:ext cx="502017" cy="609600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rgbClr val="FFC000"/>
              </a:solidFill>
            </a:endParaRP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3620C2B5-B70D-4CD1-EA0F-FD133141D828}"/>
              </a:ext>
            </a:extLst>
          </p:cNvPr>
          <p:cNvSpPr/>
          <p:nvPr/>
        </p:nvSpPr>
        <p:spPr>
          <a:xfrm rot="1142522">
            <a:off x="6330979" y="4035373"/>
            <a:ext cx="502017" cy="609600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rgbClr val="FFC000"/>
              </a:solidFill>
            </a:endParaRP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925BCDB1-696F-9A2A-C04C-A3DB920A8808}"/>
              </a:ext>
            </a:extLst>
          </p:cNvPr>
          <p:cNvSpPr/>
          <p:nvPr/>
        </p:nvSpPr>
        <p:spPr>
          <a:xfrm>
            <a:off x="6330978" y="5169537"/>
            <a:ext cx="502017" cy="609600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1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DISCREMENATE MODELS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4578D2-2E5F-9A76-3FA1-B3C486B6D905}"/>
              </a:ext>
            </a:extLst>
          </p:cNvPr>
          <p:cNvSpPr txBox="1"/>
          <p:nvPr/>
        </p:nvSpPr>
        <p:spPr>
          <a:xfrm>
            <a:off x="612938" y="1944710"/>
            <a:ext cx="4765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2400" b="1" dirty="0">
                <a:solidFill>
                  <a:schemeClr val="bg1"/>
                </a:solidFill>
              </a:rPr>
              <a:t>Photosphere model</a:t>
            </a: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r>
              <a:rPr lang="en-KR" sz="2400" b="1" dirty="0">
                <a:solidFill>
                  <a:schemeClr val="bg1"/>
                </a:solidFill>
              </a:rPr>
              <a:t>Internal-shock model</a:t>
            </a: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r>
              <a:rPr lang="en-KR" sz="2400" b="1" dirty="0">
                <a:solidFill>
                  <a:schemeClr val="bg1"/>
                </a:solidFill>
              </a:rPr>
              <a:t>Magnetic-jet model</a:t>
            </a:r>
          </a:p>
        </p:txBody>
      </p:sp>
      <p:pic>
        <p:nvPicPr>
          <p:cNvPr id="12" name="Picture 11" descr="A graph of energy and energy&#10;&#10;Description automatically generated">
            <a:extLst>
              <a:ext uri="{FF2B5EF4-FFF2-40B4-BE49-F238E27FC236}">
                <a16:creationId xmlns:a16="http://schemas.microsoft.com/office/drawing/2014/main" id="{48A87A92-8E5C-7331-637C-59527B47D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923" y="1794932"/>
            <a:ext cx="5557858" cy="36518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CD3CBD-4EEA-1995-578F-AFC8E8FC02B9}"/>
              </a:ext>
            </a:extLst>
          </p:cNvPr>
          <p:cNvSpPr txBox="1"/>
          <p:nvPr/>
        </p:nvSpPr>
        <p:spPr>
          <a:xfrm>
            <a:off x="6096001" y="5449956"/>
            <a:ext cx="5225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Short GRB160709A: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Thermal + Non-thermal emissions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F63C8-A80D-0D68-EA1C-5D3710B4E546}"/>
              </a:ext>
            </a:extLst>
          </p:cNvPr>
          <p:cNvSpPr txBox="1"/>
          <p:nvPr/>
        </p:nvSpPr>
        <p:spPr>
          <a:xfrm>
            <a:off x="8111596" y="1425601"/>
            <a:ext cx="313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</a:rPr>
              <a:t>Tak+2019a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104D1-72C3-5451-957C-18102AE4F337}"/>
              </a:ext>
            </a:extLst>
          </p:cNvPr>
          <p:cNvSpPr txBox="1"/>
          <p:nvPr/>
        </p:nvSpPr>
        <p:spPr>
          <a:xfrm>
            <a:off x="947737" y="2440309"/>
            <a:ext cx="467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rgbClr val="FFC000"/>
                </a:solidFill>
              </a:rPr>
              <a:t>Thermal</a:t>
            </a:r>
            <a:r>
              <a:rPr lang="en-KR" sz="1800" b="1" dirty="0">
                <a:solidFill>
                  <a:schemeClr val="bg1"/>
                </a:solidFill>
              </a:rPr>
              <a:t> emission (blackbody-like)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4C713E-DB96-1C23-7C60-ED7B04DD9E99}"/>
              </a:ext>
            </a:extLst>
          </p:cNvPr>
          <p:cNvSpPr txBox="1"/>
          <p:nvPr/>
        </p:nvSpPr>
        <p:spPr>
          <a:xfrm>
            <a:off x="947737" y="3900669"/>
            <a:ext cx="467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rgbClr val="FFC000"/>
                </a:solidFill>
              </a:rPr>
              <a:t>Non-thermal</a:t>
            </a:r>
            <a:r>
              <a:rPr lang="en-KR" sz="1800" b="1" dirty="0">
                <a:solidFill>
                  <a:schemeClr val="bg1"/>
                </a:solidFill>
              </a:rPr>
              <a:t> emission (synchrotron)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35D267-B418-3291-B4DE-10EE0F30DD7B}"/>
              </a:ext>
            </a:extLst>
          </p:cNvPr>
          <p:cNvSpPr txBox="1"/>
          <p:nvPr/>
        </p:nvSpPr>
        <p:spPr>
          <a:xfrm>
            <a:off x="947737" y="5352546"/>
            <a:ext cx="467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rgbClr val="FFC000"/>
                </a:solidFill>
              </a:rPr>
              <a:t>Non-thermal</a:t>
            </a:r>
            <a:r>
              <a:rPr lang="en-KR" sz="1800" b="1" dirty="0">
                <a:solidFill>
                  <a:schemeClr val="bg1"/>
                </a:solidFill>
              </a:rPr>
              <a:t> emission (synchrotron)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CFD5C5-3EE5-9E53-A4F1-3F7E0D30E0AC}"/>
              </a:ext>
            </a:extLst>
          </p:cNvPr>
          <p:cNvSpPr/>
          <p:nvPr/>
        </p:nvSpPr>
        <p:spPr>
          <a:xfrm>
            <a:off x="508000" y="1628801"/>
            <a:ext cx="4870121" cy="4248788"/>
          </a:xfrm>
          <a:prstGeom prst="rect">
            <a:avLst/>
          </a:prstGeom>
          <a:noFill/>
          <a:ln>
            <a:solidFill>
              <a:srgbClr val="577C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803456-3BC1-35B0-7730-268CAF575EFF}"/>
              </a:ext>
            </a:extLst>
          </p:cNvPr>
          <p:cNvSpPr txBox="1"/>
          <p:nvPr/>
        </p:nvSpPr>
        <p:spPr>
          <a:xfrm>
            <a:off x="612938" y="1444135"/>
            <a:ext cx="2142962" cy="369332"/>
          </a:xfrm>
          <a:prstGeom prst="rect">
            <a:avLst/>
          </a:prstGeom>
          <a:solidFill>
            <a:srgbClr val="0002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chemeClr val="bg1"/>
                </a:solidFill>
              </a:rPr>
              <a:t>Spectral Features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8AB7C-81C9-47E5-DB46-493B86791572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</p:spTree>
    <p:extLst>
      <p:ext uri="{BB962C8B-B14F-4D97-AF65-F5344CB8AC3E}">
        <p14:creationId xmlns:p14="http://schemas.microsoft.com/office/powerpoint/2010/main" val="1262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736600" y="517065"/>
            <a:ext cx="105076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DISCREMENATE MODELS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2D7E8F-6ED2-06BA-5404-646251867D0B}"/>
              </a:ext>
            </a:extLst>
          </p:cNvPr>
          <p:cNvSpPr txBox="1"/>
          <p:nvPr/>
        </p:nvSpPr>
        <p:spPr>
          <a:xfrm>
            <a:off x="612938" y="1944710"/>
            <a:ext cx="4765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2400" b="1" dirty="0">
                <a:solidFill>
                  <a:schemeClr val="bg1"/>
                </a:solidFill>
              </a:rPr>
              <a:t>Photosphere model</a:t>
            </a: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r>
              <a:rPr lang="en-KR" sz="2400" b="1" dirty="0">
                <a:solidFill>
                  <a:schemeClr val="bg1"/>
                </a:solidFill>
              </a:rPr>
              <a:t>Internal-shock model</a:t>
            </a: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r>
              <a:rPr lang="en-KR" sz="2400" b="1" dirty="0">
                <a:solidFill>
                  <a:schemeClr val="bg1"/>
                </a:solidFill>
              </a:rPr>
              <a:t>Magnetic-jet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80A941-1750-A64B-7187-A08B6DE758CE}"/>
                  </a:ext>
                </a:extLst>
              </p:cNvPr>
              <p:cNvSpPr txBox="1"/>
              <p:nvPr/>
            </p:nvSpPr>
            <p:spPr>
              <a:xfrm>
                <a:off x="947737" y="2440309"/>
                <a:ext cx="3611563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n-KR" sz="1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380A941-1750-A64B-7187-A08B6DE758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37" y="2440309"/>
                <a:ext cx="3611563" cy="375552"/>
              </a:xfrm>
              <a:prstGeom prst="rect">
                <a:avLst/>
              </a:prstGeom>
              <a:blipFill>
                <a:blip r:embed="rId3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70606C-0D2B-C9D2-5955-41A3C36BA73F}"/>
                  </a:ext>
                </a:extLst>
              </p:cNvPr>
              <p:cNvSpPr txBox="1"/>
              <p:nvPr/>
            </p:nvSpPr>
            <p:spPr>
              <a:xfrm>
                <a:off x="947737" y="3900669"/>
                <a:ext cx="3611563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n-KR" sz="1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970606C-0D2B-C9D2-5955-41A3C36BA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37" y="3900669"/>
                <a:ext cx="3611563" cy="37555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33C78D-F37F-15A7-C99C-7762FD93139D}"/>
                  </a:ext>
                </a:extLst>
              </p:cNvPr>
              <p:cNvSpPr txBox="1"/>
              <p:nvPr/>
            </p:nvSpPr>
            <p:spPr>
              <a:xfrm>
                <a:off x="947737" y="5352546"/>
                <a:ext cx="3611563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n-KR" sz="18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433C78D-F37F-15A7-C99C-7762FD931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737" y="5352546"/>
                <a:ext cx="3611563" cy="379656"/>
              </a:xfrm>
              <a:prstGeom prst="rect">
                <a:avLst/>
              </a:prstGeom>
              <a:blipFill>
                <a:blip r:embed="rId5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11C0AB2-339C-3366-75E7-1AC036E1EBD2}"/>
              </a:ext>
            </a:extLst>
          </p:cNvPr>
          <p:cNvSpPr/>
          <p:nvPr/>
        </p:nvSpPr>
        <p:spPr>
          <a:xfrm>
            <a:off x="508000" y="1628801"/>
            <a:ext cx="4870121" cy="4248788"/>
          </a:xfrm>
          <a:prstGeom prst="rect">
            <a:avLst/>
          </a:prstGeom>
          <a:noFill/>
          <a:ln>
            <a:solidFill>
              <a:srgbClr val="577C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3A17C5-807B-018B-CEE1-59A5B3032705}"/>
              </a:ext>
            </a:extLst>
          </p:cNvPr>
          <p:cNvSpPr txBox="1"/>
          <p:nvPr/>
        </p:nvSpPr>
        <p:spPr>
          <a:xfrm>
            <a:off x="612938" y="1444135"/>
            <a:ext cx="1749262" cy="369332"/>
          </a:xfrm>
          <a:prstGeom prst="rect">
            <a:avLst/>
          </a:prstGeom>
          <a:solidFill>
            <a:srgbClr val="0002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KR" dirty="0"/>
              <a:t>Emitting Radii</a:t>
            </a: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92905239-EDA2-FFEF-B496-B2C7CAF22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756" y="1944710"/>
            <a:ext cx="5674088" cy="351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02FC374-A79C-F91E-5CDB-3B6B15B4B8F2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</p:spTree>
    <p:extLst>
      <p:ext uri="{BB962C8B-B14F-4D97-AF65-F5344CB8AC3E}">
        <p14:creationId xmlns:p14="http://schemas.microsoft.com/office/powerpoint/2010/main" val="398692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6408A3-B6FF-F5EB-75CB-4B183BAC6B1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1EA419-4FD4-7C3D-44AA-88ED5BD9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RADIUS ESTIMATION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3B680-DB02-AF77-1842-B5DB273EF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53" y="1628048"/>
            <a:ext cx="4490782" cy="25396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CEF680-85A8-ED26-A88D-8C6EA18C49BB}"/>
              </a:ext>
            </a:extLst>
          </p:cNvPr>
          <p:cNvSpPr/>
          <p:nvPr/>
        </p:nvSpPr>
        <p:spPr>
          <a:xfrm>
            <a:off x="3163441" y="3798331"/>
            <a:ext cx="29402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LoS</a:t>
            </a:r>
            <a:r>
              <a:rPr lang="en-US" sz="1400" dirty="0">
                <a:solidFill>
                  <a:schemeClr val="bg1"/>
                </a:solidFill>
              </a:rPr>
              <a:t>:	Line of Sight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LoSE</a:t>
            </a:r>
            <a:r>
              <a:rPr lang="en-US" sz="1400" dirty="0">
                <a:solidFill>
                  <a:schemeClr val="bg1"/>
                </a:solidFill>
              </a:rPr>
              <a:t>:	Line of Sight Emission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HLE:	High Latitude Emission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B8541D-DFC3-82E8-C2C3-87F70FAB74F0}"/>
                  </a:ext>
                </a:extLst>
              </p:cNvPr>
              <p:cNvSpPr txBox="1"/>
              <p:nvPr/>
            </p:nvSpPr>
            <p:spPr>
              <a:xfrm>
                <a:off x="4580239" y="5753996"/>
                <a:ext cx="2703304" cy="5304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cΓΔ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𝑝𝑢𝑙𝑠𝑒</m:t>
                          </m:r>
                        </m:sub>
                      </m:sSub>
                    </m:oMath>
                  </m:oMathPara>
                </a14:m>
                <a:endParaRPr lang="en-KR" sz="3200" dirty="0" err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B8541D-DFC3-82E8-C2C3-87F70FAB7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239" y="5753996"/>
                <a:ext cx="2703304" cy="530402"/>
              </a:xfrm>
              <a:prstGeom prst="rect">
                <a:avLst/>
              </a:prstGeom>
              <a:blipFill>
                <a:blip r:embed="rId3"/>
                <a:stretch>
                  <a:fillRect l="-935" r="-935" b="-2619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>
            <a:extLst>
              <a:ext uri="{FF2B5EF4-FFF2-40B4-BE49-F238E27FC236}">
                <a16:creationId xmlns:a16="http://schemas.microsoft.com/office/drawing/2014/main" id="{3C33F5EB-F022-DC03-E63E-3A92591FDB7E}"/>
              </a:ext>
            </a:extLst>
          </p:cNvPr>
          <p:cNvSpPr/>
          <p:nvPr/>
        </p:nvSpPr>
        <p:spPr>
          <a:xfrm>
            <a:off x="5670594" y="2912885"/>
            <a:ext cx="502017" cy="609600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rgbClr val="FFC000"/>
              </a:solidFill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2117D68-9186-A6B4-949A-9F7DC001E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370" y="1504950"/>
            <a:ext cx="4490783" cy="337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800416-C18D-1EF7-E69C-C6C619A8E4A3}"/>
              </a:ext>
            </a:extLst>
          </p:cNvPr>
          <p:cNvSpPr txBox="1"/>
          <p:nvPr/>
        </p:nvSpPr>
        <p:spPr>
          <a:xfrm>
            <a:off x="872564" y="5293412"/>
            <a:ext cx="1046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800" b="1" dirty="0">
                <a:solidFill>
                  <a:schemeClr val="bg1"/>
                </a:solidFill>
              </a:rPr>
              <a:t>If this </a:t>
            </a:r>
            <a:r>
              <a:rPr lang="en-KR" sz="1800" b="1" dirty="0">
                <a:solidFill>
                  <a:srgbClr val="FFC000"/>
                </a:solidFill>
              </a:rPr>
              <a:t>geometrical </a:t>
            </a:r>
            <a:r>
              <a:rPr lang="en-KR" sz="1800" b="1" dirty="0">
                <a:solidFill>
                  <a:schemeClr val="bg1"/>
                </a:solidFill>
              </a:rPr>
              <a:t>feature of the </a:t>
            </a:r>
            <a:r>
              <a:rPr lang="en-KR" sz="1800" b="1" dirty="0">
                <a:solidFill>
                  <a:srgbClr val="FFC000"/>
                </a:solidFill>
              </a:rPr>
              <a:t>relativistic</a:t>
            </a:r>
            <a:r>
              <a:rPr lang="en-KR" sz="1800" b="1" dirty="0">
                <a:solidFill>
                  <a:schemeClr val="bg1"/>
                </a:solidFill>
              </a:rPr>
              <a:t> jet exists in the prompt emission,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CFB6A1-FB36-ABF8-1EB6-D35239798A8F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581E6-F33D-466F-C4F9-9A99555DCDA0}"/>
              </a:ext>
            </a:extLst>
          </p:cNvPr>
          <p:cNvSpPr txBox="1"/>
          <p:nvPr/>
        </p:nvSpPr>
        <p:spPr>
          <a:xfrm>
            <a:off x="7928486" y="6071892"/>
            <a:ext cx="313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err="1">
                <a:solidFill>
                  <a:schemeClr val="bg1"/>
                </a:solidFill>
              </a:rPr>
              <a:t>Piran</a:t>
            </a:r>
            <a:r>
              <a:rPr lang="en-US" sz="1800" b="1" dirty="0">
                <a:solidFill>
                  <a:schemeClr val="bg1"/>
                </a:solidFill>
              </a:rPr>
              <a:t> 1998</a:t>
            </a:r>
          </a:p>
        </p:txBody>
      </p:sp>
    </p:spTree>
    <p:extLst>
      <p:ext uri="{BB962C8B-B14F-4D97-AF65-F5344CB8AC3E}">
        <p14:creationId xmlns:p14="http://schemas.microsoft.com/office/powerpoint/2010/main" val="83411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EA419-4FD4-7C3D-44AA-88ED5BD9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IDENTIFIED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B999088-B313-921E-B904-A6FC6F79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20993"/>
            <a:ext cx="6813550" cy="359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9F5FD8-D9DD-907C-FDBE-E117787ED636}"/>
              </a:ext>
            </a:extLst>
          </p:cNvPr>
          <p:cNvSpPr txBox="1"/>
          <p:nvPr/>
        </p:nvSpPr>
        <p:spPr>
          <a:xfrm>
            <a:off x="7490883" y="1351661"/>
            <a:ext cx="3132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</a:rPr>
              <a:t>Tak+2023; Uhm, Tak+2024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17922C-8453-2C16-5E48-1FE131649B0E}"/>
              </a:ext>
            </a:extLst>
          </p:cNvPr>
          <p:cNvSpPr txBox="1"/>
          <p:nvPr/>
        </p:nvSpPr>
        <p:spPr>
          <a:xfrm>
            <a:off x="542913" y="4120452"/>
            <a:ext cx="3148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KR" sz="2000" b="1" dirty="0">
                <a:solidFill>
                  <a:schemeClr val="bg1"/>
                </a:solidFill>
              </a:rPr>
              <a:t>About 58% (18 out of 32) of our sample shows </a:t>
            </a:r>
            <a:br>
              <a:rPr lang="en-KR" sz="2000" b="1" dirty="0">
                <a:solidFill>
                  <a:schemeClr val="bg1"/>
                </a:solidFill>
              </a:rPr>
            </a:br>
            <a:r>
              <a:rPr lang="en-KR" sz="2000" b="1" dirty="0">
                <a:solidFill>
                  <a:schemeClr val="bg1"/>
                </a:solidFill>
              </a:rPr>
              <a:t>the </a:t>
            </a:r>
            <a:r>
              <a:rPr lang="en-KR" sz="2000" b="1" dirty="0">
                <a:solidFill>
                  <a:srgbClr val="FFC000"/>
                </a:solidFill>
              </a:rPr>
              <a:t>clear</a:t>
            </a:r>
            <a:r>
              <a:rPr lang="en-KR" sz="2000" b="1" dirty="0">
                <a:solidFill>
                  <a:schemeClr val="bg1"/>
                </a:solidFill>
              </a:rPr>
              <a:t> evidence of </a:t>
            </a:r>
            <a:br>
              <a:rPr lang="en-KR" sz="2000" b="1" dirty="0">
                <a:solidFill>
                  <a:schemeClr val="bg1"/>
                </a:solidFill>
              </a:rPr>
            </a:br>
            <a:r>
              <a:rPr lang="en-KR" sz="2000" b="1" dirty="0">
                <a:solidFill>
                  <a:schemeClr val="bg1"/>
                </a:solidFill>
              </a:rPr>
              <a:t>the geometrical effect.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920B5-923D-399F-E899-38DC50E18F8E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</p:spTree>
    <p:extLst>
      <p:ext uri="{BB962C8B-B14F-4D97-AF65-F5344CB8AC3E}">
        <p14:creationId xmlns:p14="http://schemas.microsoft.com/office/powerpoint/2010/main" val="357525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EA419-4FD4-7C3D-44AA-88ED5BD9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KR" dirty="0"/>
              <a:t>PREFERRED MODEL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BFA701BB-0509-1556-4039-A85E2EF5D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141" y="2274356"/>
            <a:ext cx="2830186" cy="221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AA0691-614A-CCC1-F5A3-B2377F1FBFFB}"/>
                  </a:ext>
                </a:extLst>
              </p:cNvPr>
              <p:cNvSpPr txBox="1"/>
              <p:nvPr/>
            </p:nvSpPr>
            <p:spPr>
              <a:xfrm>
                <a:off x="5481618" y="2593814"/>
                <a:ext cx="1887760" cy="39081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200" i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r>
                        <a:rPr lang="en-US" sz="1200" i="1" smtClean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200" i="1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</m:sSup>
                      <m:r>
                        <a:rPr lang="en-US" sz="1200" i="1">
                          <a:solidFill>
                            <a:schemeClr val="tx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  <m:sSup>
                        <m:sSupPr>
                          <m:ctrlPr>
                            <a:rPr lang="en-US" sz="1200" i="1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200" i="1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200" i="1">
                                      <a:solidFill>
                                        <a:schemeClr val="tx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200" i="1">
                                          <a:solidFill>
                                            <a:schemeClr val="tx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𝚪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solidFill>
                                            <a:schemeClr val="tx2">
                                              <a:lumMod val="1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𝐛𝐮𝐥𝐤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200" i="1">
                                      <a:solidFill>
                                        <a:schemeClr val="tx2">
                                          <a:lumMod val="1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200" i="1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d>
                        <m:dPr>
                          <m:ctrlPr>
                            <a:rPr lang="en-US" sz="1200" i="1">
                              <a:solidFill>
                                <a:schemeClr val="tx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200" i="1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𝐭</m:t>
                              </m:r>
                            </m:num>
                            <m:den>
                              <m:r>
                                <a:rPr lang="en-US" sz="1200" i="1">
                                  <a:solidFill>
                                    <a:schemeClr val="tx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𝟐𝟎𝐬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200" i="1" dirty="0">
                  <a:solidFill>
                    <a:schemeClr val="tx2">
                      <a:lumMod val="10000"/>
                    </a:schemeClr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AA0691-614A-CCC1-F5A3-B2377F1FB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618" y="2593814"/>
                <a:ext cx="1887760" cy="390813"/>
              </a:xfrm>
              <a:prstGeom prst="rect">
                <a:avLst/>
              </a:prstGeom>
              <a:blipFill>
                <a:blip r:embed="rId4"/>
                <a:stretch>
                  <a:fillRect l="-667" b="-937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5">
            <a:extLst>
              <a:ext uri="{FF2B5EF4-FFF2-40B4-BE49-F238E27FC236}">
                <a16:creationId xmlns:a16="http://schemas.microsoft.com/office/drawing/2014/main" id="{E64C5DA6-7E94-3404-2106-3D220BA93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2" y="2274356"/>
            <a:ext cx="4133850" cy="218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901426-AD63-9CB5-FD5A-808EF114DE66}"/>
              </a:ext>
            </a:extLst>
          </p:cNvPr>
          <p:cNvSpPr/>
          <p:nvPr/>
        </p:nvSpPr>
        <p:spPr>
          <a:xfrm>
            <a:off x="338922" y="2083981"/>
            <a:ext cx="7354869" cy="2594345"/>
          </a:xfrm>
          <a:prstGeom prst="rect">
            <a:avLst/>
          </a:prstGeom>
          <a:noFill/>
          <a:ln>
            <a:solidFill>
              <a:srgbClr val="577C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1D7EA8-6B6E-1DCE-AA3D-1E03F68CE52D}"/>
              </a:ext>
            </a:extLst>
          </p:cNvPr>
          <p:cNvSpPr txBox="1"/>
          <p:nvPr/>
        </p:nvSpPr>
        <p:spPr>
          <a:xfrm>
            <a:off x="7992485" y="1893910"/>
            <a:ext cx="33910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2400" b="1" dirty="0">
                <a:solidFill>
                  <a:schemeClr val="bg1"/>
                </a:solidFill>
              </a:rPr>
              <a:t>Photosphere model</a:t>
            </a: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r>
              <a:rPr lang="en-KR" sz="2400" b="1" dirty="0">
                <a:solidFill>
                  <a:schemeClr val="bg1"/>
                </a:solidFill>
              </a:rPr>
              <a:t>Internal-shock model</a:t>
            </a: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endParaRPr lang="en-KR" sz="2400" b="1" dirty="0">
              <a:solidFill>
                <a:schemeClr val="bg1"/>
              </a:solidFill>
            </a:endParaRPr>
          </a:p>
          <a:p>
            <a:pPr algn="l"/>
            <a:r>
              <a:rPr lang="en-KR" sz="2400" b="1" dirty="0">
                <a:solidFill>
                  <a:srgbClr val="FFC000"/>
                </a:solidFill>
              </a:rPr>
              <a:t>Magnetic-jet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CD90F0-61B0-EA28-A6F9-F1AFDF1BC298}"/>
                  </a:ext>
                </a:extLst>
              </p:cNvPr>
              <p:cNvSpPr txBox="1"/>
              <p:nvPr/>
            </p:nvSpPr>
            <p:spPr>
              <a:xfrm>
                <a:off x="8327283" y="2389509"/>
                <a:ext cx="3611563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n-KR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CD90F0-61B0-EA28-A6F9-F1AFDF1BC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283" y="2389509"/>
                <a:ext cx="3611563" cy="37555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61DCCF-24C0-89F9-BE51-DC5B320203BB}"/>
                  </a:ext>
                </a:extLst>
              </p:cNvPr>
              <p:cNvSpPr txBox="1"/>
              <p:nvPr/>
            </p:nvSpPr>
            <p:spPr>
              <a:xfrm>
                <a:off x="8327283" y="3849869"/>
                <a:ext cx="3611563" cy="375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n-KR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61DCCF-24C0-89F9-BE51-DC5B32020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283" y="3849869"/>
                <a:ext cx="3611563" cy="37555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DCC11D-7779-DE09-E237-8E353C239829}"/>
                  </a:ext>
                </a:extLst>
              </p:cNvPr>
              <p:cNvSpPr txBox="1"/>
              <p:nvPr/>
            </p:nvSpPr>
            <p:spPr>
              <a:xfrm>
                <a:off x="8327283" y="5301746"/>
                <a:ext cx="3611563" cy="37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sup>
                      </m:sSup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𝒄𝒎</m:t>
                      </m:r>
                    </m:oMath>
                  </m:oMathPara>
                </a14:m>
                <a:endParaRPr lang="en-KR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DCC11D-7779-DE09-E237-8E353C239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7283" y="5301746"/>
                <a:ext cx="3611563" cy="379656"/>
              </a:xfrm>
              <a:prstGeom prst="rect">
                <a:avLst/>
              </a:prstGeom>
              <a:blipFill>
                <a:blip r:embed="rId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2FB7036-F1F7-D252-5532-5DCF35625EC9}"/>
              </a:ext>
            </a:extLst>
          </p:cNvPr>
          <p:cNvSpPr/>
          <p:nvPr/>
        </p:nvSpPr>
        <p:spPr>
          <a:xfrm>
            <a:off x="7887546" y="1578001"/>
            <a:ext cx="3496033" cy="4248788"/>
          </a:xfrm>
          <a:prstGeom prst="rect">
            <a:avLst/>
          </a:prstGeom>
          <a:noFill/>
          <a:ln>
            <a:solidFill>
              <a:srgbClr val="577C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0A0BA-75DB-0844-BB22-6B71DC8A07D9}"/>
              </a:ext>
            </a:extLst>
          </p:cNvPr>
          <p:cNvSpPr txBox="1"/>
          <p:nvPr/>
        </p:nvSpPr>
        <p:spPr>
          <a:xfrm>
            <a:off x="7992484" y="1393335"/>
            <a:ext cx="1749262" cy="369332"/>
          </a:xfrm>
          <a:prstGeom prst="rect">
            <a:avLst/>
          </a:prstGeom>
          <a:solidFill>
            <a:srgbClr val="0002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KR" dirty="0"/>
              <a:t>Emitting Radii</a:t>
            </a:r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E444BCFB-B260-15FE-67C8-7C601C34F6BB}"/>
              </a:ext>
            </a:extLst>
          </p:cNvPr>
          <p:cNvSpPr/>
          <p:nvPr/>
        </p:nvSpPr>
        <p:spPr>
          <a:xfrm rot="5400000">
            <a:off x="6719542" y="4367558"/>
            <a:ext cx="1043100" cy="1502784"/>
          </a:xfrm>
          <a:prstGeom prst="bentUpArrow">
            <a:avLst>
              <a:gd name="adj1" fmla="val 30310"/>
              <a:gd name="adj2" fmla="val 35033"/>
              <a:gd name="adj3" fmla="val 34579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rgbClr val="FFC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0B5BA2-0C16-47FD-A972-5FEC01B41246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</p:spTree>
    <p:extLst>
      <p:ext uri="{BB962C8B-B14F-4D97-AF65-F5344CB8AC3E}">
        <p14:creationId xmlns:p14="http://schemas.microsoft.com/office/powerpoint/2010/main" val="206641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990979-7046-F498-671F-183657F162A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verview3">
            <a:hlinkClick r:id="" action="ppaction://media"/>
            <a:extLst>
              <a:ext uri="{FF2B5EF4-FFF2-40B4-BE49-F238E27FC236}">
                <a16:creationId xmlns:a16="http://schemas.microsoft.com/office/drawing/2014/main" id="{172F8136-A25C-8468-807A-47D3659E94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B29AF-D7C4-1F47-934F-71BAA0A96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AED267-A685-1F18-1F3D-B606A47746FD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20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926BBD-10CA-621F-2696-7050117F6DA9}"/>
              </a:ext>
            </a:extLst>
          </p:cNvPr>
          <p:cNvSpPr txBox="1"/>
          <p:nvPr/>
        </p:nvSpPr>
        <p:spPr>
          <a:xfrm>
            <a:off x="1556594" y="1995137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AFTERGLOW</a:t>
            </a:r>
          </a:p>
        </p:txBody>
      </p:sp>
    </p:spTree>
    <p:extLst>
      <p:ext uri="{BB962C8B-B14F-4D97-AF65-F5344CB8AC3E}">
        <p14:creationId xmlns:p14="http://schemas.microsoft.com/office/powerpoint/2010/main" val="20246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AFTERGLOW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F137C1-893D-490E-D0F4-8524FC0F5916}"/>
              </a:ext>
            </a:extLst>
          </p:cNvPr>
          <p:cNvSpPr/>
          <p:nvPr/>
        </p:nvSpPr>
        <p:spPr>
          <a:xfrm>
            <a:off x="3743194" y="1108584"/>
            <a:ext cx="2110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Acciari</a:t>
            </a:r>
            <a:r>
              <a:rPr lang="en-US" b="1" dirty="0">
                <a:solidFill>
                  <a:schemeClr val="bg1"/>
                </a:solidFill>
              </a:rPr>
              <a:t>, Tak+2022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196A97-7E9B-0E59-8E06-7D32AAC44F02}"/>
              </a:ext>
            </a:extLst>
          </p:cNvPr>
          <p:cNvSpPr txBox="1"/>
          <p:nvPr/>
        </p:nvSpPr>
        <p:spPr>
          <a:xfrm>
            <a:off x="763129" y="5545745"/>
            <a:ext cx="472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GRB190114C light curve</a:t>
            </a:r>
            <a:endParaRPr lang="en-KR" sz="1800" b="1" dirty="0">
              <a:solidFill>
                <a:schemeClr val="bg1"/>
              </a:solidFill>
            </a:endParaRPr>
          </a:p>
        </p:txBody>
      </p:sp>
      <p:pic>
        <p:nvPicPr>
          <p:cNvPr id="15" name="Picture 14" descr="A diagram of a mass of data&#10;&#10;Description automatically generated with medium confidence">
            <a:extLst>
              <a:ext uri="{FF2B5EF4-FFF2-40B4-BE49-F238E27FC236}">
                <a16:creationId xmlns:a16="http://schemas.microsoft.com/office/drawing/2014/main" id="{F2C6BBE5-DDD1-2502-4722-C31B9EBE2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38" y="1409617"/>
            <a:ext cx="5201736" cy="41204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0A1C7-3D6B-675E-5C8C-9FFD03448868}"/>
              </a:ext>
            </a:extLst>
          </p:cNvPr>
          <p:cNvSpPr txBox="1"/>
          <p:nvPr/>
        </p:nvSpPr>
        <p:spPr>
          <a:xfrm>
            <a:off x="6096000" y="4597293"/>
            <a:ext cx="46109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C000"/>
                </a:solidFill>
              </a:rPr>
              <a:t>Long-lasting, fading</a:t>
            </a:r>
            <a:r>
              <a:rPr lang="en-US" sz="2000" b="1" dirty="0">
                <a:solidFill>
                  <a:schemeClr val="bg1"/>
                </a:solidFill>
              </a:rPr>
              <a:t> emission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observed in the </a:t>
            </a:r>
            <a:r>
              <a:rPr lang="en-US" sz="2000" b="1" dirty="0">
                <a:solidFill>
                  <a:srgbClr val="FFC000"/>
                </a:solidFill>
              </a:rPr>
              <a:t>broad band </a:t>
            </a:r>
            <a:br>
              <a:rPr lang="en-US" sz="2000" b="1" dirty="0">
                <a:solidFill>
                  <a:srgbClr val="FFC000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from radio to </a:t>
            </a:r>
            <a:r>
              <a:rPr lang="en-US" sz="2000" b="1" dirty="0">
                <a:solidFill>
                  <a:srgbClr val="FFC000"/>
                </a:solidFill>
              </a:rPr>
              <a:t>TeV</a:t>
            </a:r>
            <a:r>
              <a:rPr lang="en-US" sz="2000" b="1" dirty="0">
                <a:solidFill>
                  <a:schemeClr val="bg1"/>
                </a:solidFill>
              </a:rPr>
              <a:t> energies.</a:t>
            </a:r>
          </a:p>
        </p:txBody>
      </p:sp>
    </p:spTree>
    <p:extLst>
      <p:ext uri="{BB962C8B-B14F-4D97-AF65-F5344CB8AC3E}">
        <p14:creationId xmlns:p14="http://schemas.microsoft.com/office/powerpoint/2010/main" val="33741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1139868" y="517065"/>
            <a:ext cx="10104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AFTERGLOW MODEL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AEDE09-EE44-E859-9FD6-8126981B23F6}"/>
              </a:ext>
            </a:extLst>
          </p:cNvPr>
          <p:cNvGrpSpPr/>
          <p:nvPr/>
        </p:nvGrpSpPr>
        <p:grpSpPr>
          <a:xfrm>
            <a:off x="442913" y="2650543"/>
            <a:ext cx="3419155" cy="1941661"/>
            <a:chOff x="1736541" y="1224951"/>
            <a:chExt cx="8718917" cy="479650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49A42C1-A4E2-FDE0-B9A8-A1A19D5D1922}"/>
                </a:ext>
              </a:extLst>
            </p:cNvPr>
            <p:cNvGrpSpPr/>
            <p:nvPr/>
          </p:nvGrpSpPr>
          <p:grpSpPr>
            <a:xfrm>
              <a:off x="1736541" y="1224951"/>
              <a:ext cx="8718917" cy="4796505"/>
              <a:chOff x="1736541" y="1224951"/>
              <a:chExt cx="8718917" cy="479650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A5BB4AD-3AE9-15F2-0EC9-2242073D10B3}"/>
                  </a:ext>
                </a:extLst>
              </p:cNvPr>
              <p:cNvSpPr/>
              <p:nvPr/>
            </p:nvSpPr>
            <p:spPr>
              <a:xfrm>
                <a:off x="8288246" y="5498235"/>
                <a:ext cx="1341437" cy="523221"/>
              </a:xfrm>
              <a:prstGeom prst="rect">
                <a:avLst/>
              </a:prstGeom>
              <a:solidFill>
                <a:srgbClr val="0D030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  <p:pic>
            <p:nvPicPr>
              <p:cNvPr id="8" name="Picture 4" descr="Two steps of GRB radiation process namely i) prompt emission ii) afterglow emission">
                <a:extLst>
                  <a:ext uri="{FF2B5EF4-FFF2-40B4-BE49-F238E27FC236}">
                    <a16:creationId xmlns:a16="http://schemas.microsoft.com/office/drawing/2014/main" id="{78A6297B-FD38-08A9-5916-041FF985A8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541" y="1224951"/>
                <a:ext cx="8718917" cy="4582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4B66826-17C8-F0E1-9E12-CAD6154FAD29}"/>
                  </a:ext>
                </a:extLst>
              </p:cNvPr>
              <p:cNvSpPr/>
              <p:nvPr/>
            </p:nvSpPr>
            <p:spPr>
              <a:xfrm>
                <a:off x="4195762" y="4749799"/>
                <a:ext cx="1341437" cy="523221"/>
              </a:xfrm>
              <a:prstGeom prst="rect">
                <a:avLst/>
              </a:prstGeom>
              <a:solidFill>
                <a:srgbClr val="0D030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KR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ED911B-D085-9C18-F6B1-6B17D02A3C7E}"/>
                </a:ext>
              </a:extLst>
            </p:cNvPr>
            <p:cNvSpPr/>
            <p:nvPr/>
          </p:nvSpPr>
          <p:spPr>
            <a:xfrm>
              <a:off x="8373269" y="5487055"/>
              <a:ext cx="1341437" cy="344358"/>
            </a:xfrm>
            <a:prstGeom prst="rect">
              <a:avLst/>
            </a:prstGeom>
            <a:solidFill>
              <a:srgbClr val="0D0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27F0DE8A-36CD-C8D5-EE5D-B8C616AD13EA}"/>
              </a:ext>
            </a:extLst>
          </p:cNvPr>
          <p:cNvSpPr/>
          <p:nvPr/>
        </p:nvSpPr>
        <p:spPr>
          <a:xfrm flipH="1">
            <a:off x="2940297" y="2998524"/>
            <a:ext cx="526049" cy="1299994"/>
          </a:xfrm>
          <a:prstGeom prst="ellipse">
            <a:avLst/>
          </a:prstGeom>
          <a:ln w="28575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8C8D51-279D-1F2D-A3F4-3514595D9EA6}"/>
              </a:ext>
            </a:extLst>
          </p:cNvPr>
          <p:cNvSpPr txBox="1"/>
          <p:nvPr/>
        </p:nvSpPr>
        <p:spPr>
          <a:xfrm>
            <a:off x="4274812" y="5131680"/>
            <a:ext cx="329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800" b="1" dirty="0">
                <a:solidFill>
                  <a:schemeClr val="bg1"/>
                </a:solidFill>
              </a:rPr>
              <a:t>Not emitting winds</a:t>
            </a:r>
          </a:p>
          <a:p>
            <a:pPr algn="ctr"/>
            <a:endParaRPr lang="en-KR" sz="1800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E</a:t>
            </a:r>
            <a:r>
              <a:rPr lang="en-KR" b="1" dirty="0">
                <a:solidFill>
                  <a:schemeClr val="bg1"/>
                </a:solidFill>
              </a:rPr>
              <a:t>mitting stellar winds</a:t>
            </a:r>
            <a:endParaRPr lang="en-KR" sz="1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2615DE-80FF-A8B9-F6A6-66F1C8601F8D}"/>
              </a:ext>
            </a:extLst>
          </p:cNvPr>
          <p:cNvSpPr txBox="1"/>
          <p:nvPr/>
        </p:nvSpPr>
        <p:spPr>
          <a:xfrm>
            <a:off x="857719" y="5132693"/>
            <a:ext cx="2287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chemeClr val="bg1"/>
                </a:solidFill>
              </a:rPr>
              <a:t>Compact objects</a:t>
            </a:r>
          </a:p>
          <a:p>
            <a:pPr algn="l"/>
            <a:endParaRPr lang="en-KR" sz="1800" b="1" dirty="0">
              <a:solidFill>
                <a:schemeClr val="bg1"/>
              </a:solidFill>
            </a:endParaRPr>
          </a:p>
          <a:p>
            <a:pPr algn="l"/>
            <a:r>
              <a:rPr lang="en-KR" b="1" dirty="0">
                <a:solidFill>
                  <a:schemeClr val="bg1"/>
                </a:solidFill>
              </a:rPr>
              <a:t>Massive star</a:t>
            </a:r>
            <a:endParaRPr lang="en-KR" sz="1800" b="1" dirty="0">
              <a:solidFill>
                <a:schemeClr val="bg1"/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7C687710-1FE8-C7A1-175C-86498F23F567}"/>
              </a:ext>
            </a:extLst>
          </p:cNvPr>
          <p:cNvSpPr/>
          <p:nvPr/>
        </p:nvSpPr>
        <p:spPr>
          <a:xfrm>
            <a:off x="3571579" y="5351139"/>
            <a:ext cx="502017" cy="484412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rgbClr val="FFC000"/>
              </a:solidFill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C5E3C89D-2025-A7DF-A6B8-3CF64784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963" y="2536185"/>
            <a:ext cx="3008443" cy="232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3F6B2EE3-E002-A01D-FBA4-F4CA2BC030BB}"/>
              </a:ext>
            </a:extLst>
          </p:cNvPr>
          <p:cNvSpPr/>
          <p:nvPr/>
        </p:nvSpPr>
        <p:spPr>
          <a:xfrm>
            <a:off x="7677297" y="5357200"/>
            <a:ext cx="502017" cy="484412"/>
          </a:xfrm>
          <a:prstGeom prst="right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rgbClr val="FFC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8E3AD5-94D7-8162-4DED-B362B9A80A4B}"/>
              </a:ext>
            </a:extLst>
          </p:cNvPr>
          <p:cNvSpPr txBox="1"/>
          <p:nvPr/>
        </p:nvSpPr>
        <p:spPr>
          <a:xfrm>
            <a:off x="7928305" y="5131680"/>
            <a:ext cx="329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C000"/>
                </a:solidFill>
              </a:rPr>
              <a:t>Slo</a:t>
            </a:r>
            <a:r>
              <a:rPr lang="en-US" b="1" dirty="0">
                <a:solidFill>
                  <a:srgbClr val="FFC000"/>
                </a:solidFill>
              </a:rPr>
              <a:t>wly</a:t>
            </a:r>
            <a:r>
              <a:rPr lang="en-US" b="1" dirty="0">
                <a:solidFill>
                  <a:schemeClr val="bg1"/>
                </a:solidFill>
              </a:rPr>
              <a:t> decay</a:t>
            </a:r>
          </a:p>
          <a:p>
            <a:pPr algn="ctr"/>
            <a:endParaRPr lang="en-US" sz="1800" b="1" dirty="0">
              <a:solidFill>
                <a:schemeClr val="bg1"/>
              </a:solidFill>
            </a:endParaRPr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Rapidly</a:t>
            </a:r>
            <a:r>
              <a:rPr lang="en-US" b="1" dirty="0">
                <a:solidFill>
                  <a:schemeClr val="bg1"/>
                </a:solidFill>
              </a:rPr>
              <a:t> decay</a:t>
            </a:r>
            <a:endParaRPr lang="en-KR" sz="18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D16D0F-EA16-B20B-04A4-619C91125560}"/>
              </a:ext>
            </a:extLst>
          </p:cNvPr>
          <p:cNvSpPr txBox="1"/>
          <p:nvPr/>
        </p:nvSpPr>
        <p:spPr>
          <a:xfrm>
            <a:off x="442913" y="1699357"/>
            <a:ext cx="792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b="1" dirty="0">
                <a:solidFill>
                  <a:schemeClr val="bg1"/>
                </a:solidFill>
              </a:rPr>
              <a:t>According to the </a:t>
            </a:r>
            <a:r>
              <a:rPr lang="en-KR" b="1" dirty="0">
                <a:solidFill>
                  <a:srgbClr val="FFC000"/>
                </a:solidFill>
              </a:rPr>
              <a:t>external forward shock </a:t>
            </a:r>
            <a:r>
              <a:rPr lang="en-KR" b="1" dirty="0">
                <a:solidFill>
                  <a:schemeClr val="bg1"/>
                </a:solidFill>
              </a:rPr>
              <a:t>model (afterglow model),</a:t>
            </a:r>
            <a:endParaRPr lang="en-KR" sz="1800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4BF489-0AC1-0F5B-7EBB-94A42853C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773" y="2530332"/>
            <a:ext cx="3066398" cy="232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08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CD7008D-0898-A949-17F6-6804DB7E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895" y="1457997"/>
            <a:ext cx="10462209" cy="1583196"/>
          </a:xfrm>
        </p:spPr>
        <p:txBody>
          <a:bodyPr/>
          <a:lstStyle/>
          <a:p>
            <a:pPr algn="ctr"/>
            <a:r>
              <a:rPr lang="en-KR" dirty="0"/>
              <a:t>Let’s focus on afterglow </a:t>
            </a:r>
            <a:br>
              <a:rPr lang="en-KR" dirty="0"/>
            </a:br>
            <a:r>
              <a:rPr lang="en-KR" dirty="0"/>
              <a:t>in high energies</a:t>
            </a:r>
            <a:br>
              <a:rPr lang="en-KR" dirty="0"/>
            </a:br>
            <a:br>
              <a:rPr lang="en-KR" dirty="0"/>
            </a:br>
            <a:endParaRPr lang="en-KR" sz="2000" dirty="0"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BAF9C0-829A-CD52-F2A7-C0C3FA296533}"/>
              </a:ext>
            </a:extLst>
          </p:cNvPr>
          <p:cNvSpPr txBox="1"/>
          <p:nvPr/>
        </p:nvSpPr>
        <p:spPr>
          <a:xfrm>
            <a:off x="783711" y="3746499"/>
            <a:ext cx="1062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000" b="1" dirty="0">
                <a:solidFill>
                  <a:schemeClr val="bg1"/>
                </a:solidFill>
              </a:rPr>
              <a:t>Thanks to Fermi-LAT, MAGIC, LHAASO, and many (very-) high-energy observatories, </a:t>
            </a:r>
          </a:p>
          <a:p>
            <a:pPr algn="ctr"/>
            <a:r>
              <a:rPr lang="en-KR" sz="2000" b="1" dirty="0">
                <a:solidFill>
                  <a:schemeClr val="bg1"/>
                </a:solidFill>
              </a:rPr>
              <a:t>our understanding on the high-energy emission has improved significantly.</a:t>
            </a:r>
          </a:p>
        </p:txBody>
      </p:sp>
    </p:spTree>
    <p:extLst>
      <p:ext uri="{BB962C8B-B14F-4D97-AF65-F5344CB8AC3E}">
        <p14:creationId xmlns:p14="http://schemas.microsoft.com/office/powerpoint/2010/main" val="11981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GeV ENERGY BAND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CBE030-27C4-439F-F453-A9CEB840E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8" y="1945888"/>
            <a:ext cx="5486400" cy="365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BEB5CC-1622-3437-02EF-6503C08E257B}"/>
              </a:ext>
            </a:extLst>
          </p:cNvPr>
          <p:cNvSpPr txBox="1"/>
          <p:nvPr/>
        </p:nvSpPr>
        <p:spPr>
          <a:xfrm>
            <a:off x="3618668" y="2282114"/>
            <a:ext cx="1942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+mj-lt"/>
                <a:ea typeface="나눔스퀘어 Bold" panose="020B0600000101010101" pitchFamily="50" charset="-127"/>
              </a:rPr>
              <a:t>0.1– 100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0B5B0-8E5F-F0BC-CFE4-7EA26AD6A0B5}"/>
              </a:ext>
            </a:extLst>
          </p:cNvPr>
          <p:cNvSpPr txBox="1"/>
          <p:nvPr/>
        </p:nvSpPr>
        <p:spPr>
          <a:xfrm>
            <a:off x="843016" y="5553175"/>
            <a:ext cx="49675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GRB160625B light curve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C71106-EDCE-058E-B039-1A2F2AA73B01}"/>
              </a:ext>
            </a:extLst>
          </p:cNvPr>
          <p:cNvCxnSpPr>
            <a:cxnSpLocks/>
          </p:cNvCxnSpPr>
          <p:nvPr/>
        </p:nvCxnSpPr>
        <p:spPr>
          <a:xfrm flipH="1" flipV="1">
            <a:off x="6791071" y="2102029"/>
            <a:ext cx="555575" cy="12934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C1B07A-6929-E4AA-E2F7-3F40EC370ADE}"/>
              </a:ext>
            </a:extLst>
          </p:cNvPr>
          <p:cNvCxnSpPr>
            <a:cxnSpLocks/>
          </p:cNvCxnSpPr>
          <p:nvPr/>
        </p:nvCxnSpPr>
        <p:spPr>
          <a:xfrm flipH="1" flipV="1">
            <a:off x="7346647" y="3395455"/>
            <a:ext cx="1405116" cy="28330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0DDF4F-6EB8-619F-F49F-3C02412BD51E}"/>
              </a:ext>
            </a:extLst>
          </p:cNvPr>
          <p:cNvCxnSpPr>
            <a:cxnSpLocks/>
          </p:cNvCxnSpPr>
          <p:nvPr/>
        </p:nvCxnSpPr>
        <p:spPr>
          <a:xfrm flipH="1" flipV="1">
            <a:off x="8751763" y="3678763"/>
            <a:ext cx="1340170" cy="7829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3D18F5-81B7-B90D-56E0-19672048D921}"/>
              </a:ext>
            </a:extLst>
          </p:cNvPr>
          <p:cNvCxnSpPr>
            <a:cxnSpLocks/>
          </p:cNvCxnSpPr>
          <p:nvPr/>
        </p:nvCxnSpPr>
        <p:spPr>
          <a:xfrm flipH="1" flipV="1">
            <a:off x="10091933" y="4461681"/>
            <a:ext cx="577871" cy="77096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C731B2-9033-5A28-3DFE-5F84A1B7F2C9}"/>
              </a:ext>
            </a:extLst>
          </p:cNvPr>
          <p:cNvCxnSpPr>
            <a:cxnSpLocks/>
          </p:cNvCxnSpPr>
          <p:nvPr/>
        </p:nvCxnSpPr>
        <p:spPr>
          <a:xfrm flipH="1">
            <a:off x="7608316" y="2570875"/>
            <a:ext cx="453622" cy="82458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CCFFCF-78E7-8163-EA5B-48BC74BFFC35}"/>
              </a:ext>
            </a:extLst>
          </p:cNvPr>
          <p:cNvCxnSpPr>
            <a:cxnSpLocks/>
          </p:cNvCxnSpPr>
          <p:nvPr/>
        </p:nvCxnSpPr>
        <p:spPr>
          <a:xfrm>
            <a:off x="8061939" y="2612537"/>
            <a:ext cx="296379" cy="998189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706559-64EE-E6DC-EE4D-D31A121684C8}"/>
                  </a:ext>
                </a:extLst>
              </p:cNvPr>
              <p:cNvSpPr txBox="1"/>
              <p:nvPr/>
            </p:nvSpPr>
            <p:spPr>
              <a:xfrm rot="4102375">
                <a:off x="6651968" y="2415927"/>
                <a:ext cx="1128060" cy="348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1" i="1" spc="3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pc="3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</m:acc>
                      <m:r>
                        <a:rPr lang="en-US" sz="1600" b="1" i="1" spc="3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r>
                        <a:rPr lang="en-US" sz="1600" b="1" i="1" spc="3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600" b="1" spc="300" dirty="0">
                  <a:solidFill>
                    <a:schemeClr val="bg1"/>
                  </a:solidFill>
                  <a:ea typeface="나눔스퀘어 Bold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6706559-64EE-E6DC-EE4D-D31A12168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102375">
                <a:off x="6651968" y="2415927"/>
                <a:ext cx="1128060" cy="34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51A7E-302E-AA1D-A6B8-2F3A331187DD}"/>
                  </a:ext>
                </a:extLst>
              </p:cNvPr>
              <p:cNvSpPr txBox="1"/>
              <p:nvPr/>
            </p:nvSpPr>
            <p:spPr>
              <a:xfrm rot="623117">
                <a:off x="7282132" y="3527635"/>
                <a:ext cx="135525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 spc="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pc="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lang="en-US" sz="1600" b="1" i="1" spc="3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b="1" spc="300" dirty="0">
                    <a:solidFill>
                      <a:schemeClr val="bg1"/>
                    </a:solidFill>
                    <a:ea typeface="나눔스퀘어 Bold" panose="020B0600000101010101" pitchFamily="50" charset="-127"/>
                  </a:rPr>
                  <a:t>0.5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51A7E-302E-AA1D-A6B8-2F3A3311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23117">
                <a:off x="7282132" y="3527635"/>
                <a:ext cx="1355250" cy="338554"/>
              </a:xfrm>
              <a:prstGeom prst="rect">
                <a:avLst/>
              </a:prstGeom>
              <a:blipFill>
                <a:blip r:embed="rId6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C4699D-A0ED-6768-B0C8-A6D21D76860B}"/>
                  </a:ext>
                </a:extLst>
              </p:cNvPr>
              <p:cNvSpPr txBox="1"/>
              <p:nvPr/>
            </p:nvSpPr>
            <p:spPr>
              <a:xfrm rot="3245797">
                <a:off x="9904158" y="4587352"/>
                <a:ext cx="1317530" cy="348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 spc="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pc="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lang="en-US" sz="1600" b="1" i="1" spc="3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b="1" spc="300" dirty="0">
                    <a:solidFill>
                      <a:schemeClr val="bg1"/>
                    </a:solidFill>
                    <a:ea typeface="나눔스퀘어 Bold" panose="020B0600000101010101" pitchFamily="50" charset="-127"/>
                  </a:rPr>
                  <a:t>2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C4699D-A0ED-6768-B0C8-A6D21D768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245797">
                <a:off x="9904158" y="4587352"/>
                <a:ext cx="1317530" cy="3482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CD66EA-2D07-C971-6C06-9A16B5F35E5A}"/>
                  </a:ext>
                </a:extLst>
              </p:cNvPr>
              <p:cNvSpPr txBox="1"/>
              <p:nvPr/>
            </p:nvSpPr>
            <p:spPr>
              <a:xfrm rot="1843213">
                <a:off x="8873533" y="3766013"/>
                <a:ext cx="135525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 spc="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pc="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lang="en-US" sz="1600" b="1" i="1" spc="3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b="1" spc="300" dirty="0">
                    <a:solidFill>
                      <a:schemeClr val="bg1"/>
                    </a:solidFill>
                    <a:ea typeface="나눔스퀘어 Bold" panose="020B0600000101010101" pitchFamily="50" charset="-127"/>
                  </a:rPr>
                  <a:t>1.2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2CD66EA-2D07-C971-6C06-9A16B5F35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3213">
                <a:off x="8873533" y="3766013"/>
                <a:ext cx="1355250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F8D60845-AD52-9E56-F87B-C96B3EBD82F2}"/>
              </a:ext>
            </a:extLst>
          </p:cNvPr>
          <p:cNvSpPr/>
          <p:nvPr/>
        </p:nvSpPr>
        <p:spPr>
          <a:xfrm>
            <a:off x="6341915" y="1811663"/>
            <a:ext cx="4604530" cy="35721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48A8A4-E07A-F292-F04E-4942389858E7}"/>
                  </a:ext>
                </a:extLst>
              </p:cNvPr>
              <p:cNvSpPr txBox="1"/>
              <p:nvPr/>
            </p:nvSpPr>
            <p:spPr>
              <a:xfrm rot="623117">
                <a:off x="7642955" y="2232114"/>
                <a:ext cx="135525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pc="3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𝑭𝒍𝒂𝒓𝒆𝒔</m:t>
                      </m:r>
                    </m:oMath>
                  </m:oMathPara>
                </a14:m>
                <a:endParaRPr lang="en-US" sz="1600" b="1" spc="300" dirty="0">
                  <a:solidFill>
                    <a:schemeClr val="bg1"/>
                  </a:solidFill>
                  <a:ea typeface="나눔스퀘어 Bold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D48A8A4-E07A-F292-F04E-494238985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23117">
                <a:off x="7642955" y="2232114"/>
                <a:ext cx="1355250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CBFC8908-A88C-FF94-AECD-C3FFEDE9C591}"/>
              </a:ext>
            </a:extLst>
          </p:cNvPr>
          <p:cNvSpPr/>
          <p:nvPr/>
        </p:nvSpPr>
        <p:spPr>
          <a:xfrm>
            <a:off x="9313468" y="1918117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Zhang+2006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11C0B9-8E8B-BB59-E442-F2D5736F849F}"/>
              </a:ext>
            </a:extLst>
          </p:cNvPr>
          <p:cNvSpPr txBox="1"/>
          <p:nvPr/>
        </p:nvSpPr>
        <p:spPr>
          <a:xfrm>
            <a:off x="8120322" y="5406871"/>
            <a:ext cx="110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7D7AA0-7A51-50C5-73BA-50C3F5776079}"/>
              </a:ext>
            </a:extLst>
          </p:cNvPr>
          <p:cNvSpPr txBox="1"/>
          <p:nvPr/>
        </p:nvSpPr>
        <p:spPr>
          <a:xfrm rot="16200000">
            <a:off x="5482461" y="3040912"/>
            <a:ext cx="110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chemeClr val="bg1"/>
                </a:solidFill>
              </a:rPr>
              <a:t>Flux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D6A8D-05FA-DC23-D409-70CFCBDF326D}"/>
              </a:ext>
            </a:extLst>
          </p:cNvPr>
          <p:cNvSpPr txBox="1"/>
          <p:nvPr/>
        </p:nvSpPr>
        <p:spPr>
          <a:xfrm>
            <a:off x="5941804" y="5908234"/>
            <a:ext cx="523649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Standard picture of GRB afterglow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73D65C0-0B62-D83C-3FC0-4ADF6A6DB67D}"/>
                  </a:ext>
                </a:extLst>
              </p:cNvPr>
              <p:cNvSpPr txBox="1"/>
              <p:nvPr/>
            </p:nvSpPr>
            <p:spPr>
              <a:xfrm>
                <a:off x="9837258" y="2341239"/>
                <a:ext cx="948849" cy="291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</m:acc>
                        </m:sup>
                      </m:sSup>
                    </m:oMath>
                  </m:oMathPara>
                </a14:m>
                <a:endParaRPr lang="en-KR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73D65C0-0B62-D83C-3FC0-4ADF6A6DB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258" y="2341239"/>
                <a:ext cx="948849" cy="291555"/>
              </a:xfrm>
              <a:prstGeom prst="rect">
                <a:avLst/>
              </a:prstGeom>
              <a:blipFill>
                <a:blip r:embed="rId10"/>
                <a:stretch>
                  <a:fillRect l="-3947" t="-8333" b="-12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9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CBE030-27C4-439F-F453-A9CEB840E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8" y="1945888"/>
            <a:ext cx="5486400" cy="365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BEB5CC-1622-3437-02EF-6503C08E257B}"/>
              </a:ext>
            </a:extLst>
          </p:cNvPr>
          <p:cNvSpPr txBox="1"/>
          <p:nvPr/>
        </p:nvSpPr>
        <p:spPr>
          <a:xfrm>
            <a:off x="3618668" y="2282114"/>
            <a:ext cx="1942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+mj-lt"/>
                <a:ea typeface="나눔스퀘어 Bold" panose="020B0600000101010101" pitchFamily="50" charset="-127"/>
              </a:rPr>
              <a:t>0.1– 100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0B5B0-8E5F-F0BC-CFE4-7EA26AD6A0B5}"/>
              </a:ext>
            </a:extLst>
          </p:cNvPr>
          <p:cNvSpPr txBox="1"/>
          <p:nvPr/>
        </p:nvSpPr>
        <p:spPr>
          <a:xfrm>
            <a:off x="843016" y="5553175"/>
            <a:ext cx="49675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GRB160625B light curve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C71106-EDCE-058E-B039-1A2F2AA73B01}"/>
              </a:ext>
            </a:extLst>
          </p:cNvPr>
          <p:cNvCxnSpPr>
            <a:cxnSpLocks/>
          </p:cNvCxnSpPr>
          <p:nvPr/>
        </p:nvCxnSpPr>
        <p:spPr>
          <a:xfrm flipH="1" flipV="1">
            <a:off x="6791071" y="2102029"/>
            <a:ext cx="555575" cy="129342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0DDF4F-6EB8-619F-F49F-3C02412BD51E}"/>
              </a:ext>
            </a:extLst>
          </p:cNvPr>
          <p:cNvCxnSpPr>
            <a:cxnSpLocks/>
          </p:cNvCxnSpPr>
          <p:nvPr/>
        </p:nvCxnSpPr>
        <p:spPr>
          <a:xfrm flipH="1" flipV="1">
            <a:off x="7346646" y="3406633"/>
            <a:ext cx="1340170" cy="78291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8D60845-AD52-9E56-F87B-C96B3EBD82F2}"/>
              </a:ext>
            </a:extLst>
          </p:cNvPr>
          <p:cNvSpPr/>
          <p:nvPr/>
        </p:nvSpPr>
        <p:spPr>
          <a:xfrm>
            <a:off x="6341915" y="1811663"/>
            <a:ext cx="4604530" cy="35721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FC8908-A88C-FF94-AECD-C3FFEDE9C591}"/>
              </a:ext>
            </a:extLst>
          </p:cNvPr>
          <p:cNvSpPr/>
          <p:nvPr/>
        </p:nvSpPr>
        <p:spPr>
          <a:xfrm>
            <a:off x="9313468" y="1918117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Zhang+2006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8147D1-3A1B-E281-B3FC-ED532773F9BB}"/>
                  </a:ext>
                </a:extLst>
              </p:cNvPr>
              <p:cNvSpPr txBox="1"/>
              <p:nvPr/>
            </p:nvSpPr>
            <p:spPr>
              <a:xfrm rot="4102375">
                <a:off x="6651968" y="2415927"/>
                <a:ext cx="1128060" cy="34824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600" b="1" i="1" spc="3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1" i="1" spc="3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</m:acc>
                      <m:r>
                        <a:rPr lang="en-US" sz="1600" b="1" i="1" spc="3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r>
                        <a:rPr lang="en-US" sz="1600" b="1" i="1" spc="3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600" b="1" spc="300" dirty="0">
                  <a:solidFill>
                    <a:schemeClr val="bg1"/>
                  </a:solidFill>
                  <a:ea typeface="나눔스퀘어 Bold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8147D1-3A1B-E281-B3FC-ED532773F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4102375">
                <a:off x="6651968" y="2415927"/>
                <a:ext cx="1128060" cy="34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FF7DA3-525A-A555-4224-A63D23C75DAC}"/>
                  </a:ext>
                </a:extLst>
              </p:cNvPr>
              <p:cNvSpPr txBox="1"/>
              <p:nvPr/>
            </p:nvSpPr>
            <p:spPr>
              <a:xfrm rot="1843213">
                <a:off x="7445257" y="3428473"/>
                <a:ext cx="135525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 spc="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pc="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lang="en-US" sz="1600" b="1" i="1" spc="3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b="1" spc="300" dirty="0">
                    <a:solidFill>
                      <a:schemeClr val="bg1"/>
                    </a:solidFill>
                    <a:ea typeface="나눔스퀘어 Bold" panose="020B0600000101010101" pitchFamily="50" charset="-127"/>
                  </a:rPr>
                  <a:t>1.2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FFF7DA3-525A-A555-4224-A63D23C75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3213">
                <a:off x="7445257" y="3428473"/>
                <a:ext cx="135525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D36CBF5E-1E09-50AD-C297-7969E9C4201A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GeV ENERGY BAND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F8778-3235-B7D6-EE9B-E97BCD43517D}"/>
              </a:ext>
            </a:extLst>
          </p:cNvPr>
          <p:cNvSpPr txBox="1"/>
          <p:nvPr/>
        </p:nvSpPr>
        <p:spPr>
          <a:xfrm>
            <a:off x="8120322" y="5406871"/>
            <a:ext cx="110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12FD4-B292-2A5F-8D25-5D91156C7AA7}"/>
              </a:ext>
            </a:extLst>
          </p:cNvPr>
          <p:cNvSpPr txBox="1"/>
          <p:nvPr/>
        </p:nvSpPr>
        <p:spPr>
          <a:xfrm rot="16200000">
            <a:off x="5482461" y="3040912"/>
            <a:ext cx="110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chemeClr val="bg1"/>
                </a:solidFill>
              </a:rPr>
              <a:t>Flux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A94008-6E58-C77D-D1CF-D87F665F7E34}"/>
              </a:ext>
            </a:extLst>
          </p:cNvPr>
          <p:cNvSpPr txBox="1"/>
          <p:nvPr/>
        </p:nvSpPr>
        <p:spPr>
          <a:xfrm>
            <a:off x="5941804" y="5908234"/>
            <a:ext cx="523649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Standard picture of GRB afterglow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3E4A26-C4FD-2BBC-62A7-C453FC00A41E}"/>
                  </a:ext>
                </a:extLst>
              </p:cNvPr>
              <p:cNvSpPr txBox="1"/>
              <p:nvPr/>
            </p:nvSpPr>
            <p:spPr>
              <a:xfrm>
                <a:off x="9837258" y="2341239"/>
                <a:ext cx="948849" cy="291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</m:acc>
                        </m:sup>
                      </m:sSup>
                    </m:oMath>
                  </m:oMathPara>
                </a14:m>
                <a:endParaRPr lang="en-KR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A3E4A26-C4FD-2BBC-62A7-C453FC00A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258" y="2341239"/>
                <a:ext cx="948849" cy="291555"/>
              </a:xfrm>
              <a:prstGeom prst="rect">
                <a:avLst/>
              </a:prstGeom>
              <a:blipFill>
                <a:blip r:embed="rId7"/>
                <a:stretch>
                  <a:fillRect l="-3947" t="-8333" b="-12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66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CBE030-27C4-439F-F453-A9CEB840E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38" y="1945888"/>
            <a:ext cx="5486400" cy="365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BEB5CC-1622-3437-02EF-6503C08E257B}"/>
              </a:ext>
            </a:extLst>
          </p:cNvPr>
          <p:cNvSpPr txBox="1"/>
          <p:nvPr/>
        </p:nvSpPr>
        <p:spPr>
          <a:xfrm>
            <a:off x="3618668" y="2282114"/>
            <a:ext cx="194232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spc="300" dirty="0">
                <a:solidFill>
                  <a:schemeClr val="bg1"/>
                </a:solidFill>
                <a:latin typeface="+mj-lt"/>
                <a:ea typeface="나눔스퀘어 Bold" panose="020B0600000101010101" pitchFamily="50" charset="-127"/>
              </a:rPr>
              <a:t>0.1– 100 GeV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B0B5B0-8E5F-F0BC-CFE4-7EA26AD6A0B5}"/>
              </a:ext>
            </a:extLst>
          </p:cNvPr>
          <p:cNvSpPr txBox="1"/>
          <p:nvPr/>
        </p:nvSpPr>
        <p:spPr>
          <a:xfrm>
            <a:off x="843016" y="5553175"/>
            <a:ext cx="496757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GRB160625B light curve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1C71106-EDCE-058E-B039-1A2F2AA73B01}"/>
              </a:ext>
            </a:extLst>
          </p:cNvPr>
          <p:cNvCxnSpPr>
            <a:cxnSpLocks/>
          </p:cNvCxnSpPr>
          <p:nvPr/>
        </p:nvCxnSpPr>
        <p:spPr>
          <a:xfrm flipH="1" flipV="1">
            <a:off x="2483820" y="2342670"/>
            <a:ext cx="512161" cy="106558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0DDF4F-6EB8-619F-F49F-3C02412BD51E}"/>
              </a:ext>
            </a:extLst>
          </p:cNvPr>
          <p:cNvCxnSpPr>
            <a:cxnSpLocks/>
          </p:cNvCxnSpPr>
          <p:nvPr/>
        </p:nvCxnSpPr>
        <p:spPr>
          <a:xfrm flipH="1" flipV="1">
            <a:off x="2987138" y="3429000"/>
            <a:ext cx="1758668" cy="69676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28D29E-23E2-A26A-5C18-6911AAC9C85C}"/>
              </a:ext>
            </a:extLst>
          </p:cNvPr>
          <p:cNvCxnSpPr>
            <a:cxnSpLocks/>
          </p:cNvCxnSpPr>
          <p:nvPr/>
        </p:nvCxnSpPr>
        <p:spPr>
          <a:xfrm>
            <a:off x="4337824" y="3735424"/>
            <a:ext cx="2118732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B37B015A-D745-2AC4-FC7C-51CFC0A28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288" y="1899344"/>
            <a:ext cx="3746500" cy="3390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5CD48A-394C-ADCB-B4BA-BC12ABAF7AB8}"/>
                  </a:ext>
                </a:extLst>
              </p:cNvPr>
              <p:cNvSpPr txBox="1"/>
              <p:nvPr/>
            </p:nvSpPr>
            <p:spPr>
              <a:xfrm rot="1208767">
                <a:off x="3243197" y="3328069"/>
                <a:ext cx="1355250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b="1" i="1" spc="3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1" i="1" spc="3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</m:acc>
                    <m:r>
                      <a:rPr lang="en-US" sz="1600" b="1" i="1" spc="30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600" b="1" spc="300" dirty="0">
                    <a:solidFill>
                      <a:schemeClr val="bg1"/>
                    </a:solidFill>
                    <a:ea typeface="나눔스퀘어 Bold" panose="020B0600000101010101" pitchFamily="50" charset="-127"/>
                  </a:rPr>
                  <a:t>1.2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5CD48A-394C-ADCB-B4BA-BC12ABAF7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208767">
                <a:off x="3243197" y="3328069"/>
                <a:ext cx="1355250" cy="338554"/>
              </a:xfrm>
              <a:prstGeom prst="rect">
                <a:avLst/>
              </a:prstGeom>
              <a:blipFill>
                <a:blip r:embed="rId6"/>
                <a:stretch>
                  <a:fillRect b="-317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6AD2C0A-F230-F465-042E-521AA1C8B15C}"/>
                  </a:ext>
                </a:extLst>
              </p:cNvPr>
              <p:cNvSpPr txBox="1"/>
              <p:nvPr/>
            </p:nvSpPr>
            <p:spPr>
              <a:xfrm>
                <a:off x="8597424" y="3574326"/>
                <a:ext cx="1220344" cy="27699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200" b="1" i="1" spc="-15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1" i="1" spc="-15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</m:acc>
                      <m:r>
                        <a:rPr lang="en-US" sz="1200" b="1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1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.</m:t>
                      </m:r>
                      <m:r>
                        <a:rPr lang="en-US" sz="1200" b="1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1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200" b="1" i="1" spc="-15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1200" b="1" spc="-150" dirty="0">
                  <a:solidFill>
                    <a:schemeClr val="bg1"/>
                  </a:solidFill>
                  <a:ea typeface="나눔스퀘어 Bold" panose="020B0600000101010101" pitchFamily="50" charset="-127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6AD2C0A-F230-F465-042E-521AA1C8B1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7424" y="3574326"/>
                <a:ext cx="1220344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879779F1-700B-10AB-F1D8-0C85D9777D72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GeV ENERGY BAND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2D48E7-3203-BB19-AE94-09CCC812006C}"/>
              </a:ext>
            </a:extLst>
          </p:cNvPr>
          <p:cNvSpPr/>
          <p:nvPr/>
        </p:nvSpPr>
        <p:spPr>
          <a:xfrm>
            <a:off x="8249226" y="5395744"/>
            <a:ext cx="1969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Ajello</a:t>
            </a:r>
            <a:r>
              <a:rPr lang="en-US" b="1" dirty="0">
                <a:solidFill>
                  <a:schemeClr val="bg1"/>
                </a:solidFill>
              </a:rPr>
              <a:t>, Tak+2019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B6913A-49D2-D46A-FA78-7AD036200572}"/>
                  </a:ext>
                </a:extLst>
              </p:cNvPr>
              <p:cNvSpPr txBox="1"/>
              <p:nvPr/>
            </p:nvSpPr>
            <p:spPr>
              <a:xfrm>
                <a:off x="9269699" y="1607789"/>
                <a:ext cx="948849" cy="291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</m:acc>
                        </m:sup>
                      </m:sSup>
                    </m:oMath>
                  </m:oMathPara>
                </a14:m>
                <a:endParaRPr lang="en-KR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B6913A-49D2-D46A-FA78-7AD036200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9699" y="1607789"/>
                <a:ext cx="948849" cy="291555"/>
              </a:xfrm>
              <a:prstGeom prst="rect">
                <a:avLst/>
              </a:prstGeom>
              <a:blipFill>
                <a:blip r:embed="rId8"/>
                <a:stretch>
                  <a:fillRect l="-5333" t="-8333" b="-12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44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AGREE WITH MODEL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3DACD6-E169-098C-D5F1-D8AB06A2F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042" y="1695890"/>
            <a:ext cx="3868128" cy="366237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33F19D0-4C8E-3E12-97FE-ECE4C80ABAD4}"/>
              </a:ext>
            </a:extLst>
          </p:cNvPr>
          <p:cNvSpPr/>
          <p:nvPr/>
        </p:nvSpPr>
        <p:spPr>
          <a:xfrm>
            <a:off x="8775324" y="1423236"/>
            <a:ext cx="1353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Tak+2019b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60184F-4715-55DD-17FA-1019EB5AE74B}"/>
              </a:ext>
            </a:extLst>
          </p:cNvPr>
          <p:cNvSpPr txBox="1"/>
          <p:nvPr/>
        </p:nvSpPr>
        <p:spPr>
          <a:xfrm>
            <a:off x="609597" y="5488067"/>
            <a:ext cx="11013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The </a:t>
            </a:r>
            <a:r>
              <a:rPr lang="en-US" sz="2400" b="1" dirty="0">
                <a:solidFill>
                  <a:srgbClr val="FFC000"/>
                </a:solidFill>
              </a:rPr>
              <a:t>afterglow</a:t>
            </a:r>
            <a:r>
              <a:rPr lang="en-US" sz="2400" b="1" dirty="0">
                <a:solidFill>
                  <a:schemeClr val="bg1"/>
                </a:solidFill>
              </a:rPr>
              <a:t> model aligns with </a:t>
            </a:r>
            <a:r>
              <a:rPr lang="en-US" sz="2400" b="1" dirty="0">
                <a:solidFill>
                  <a:srgbClr val="FFC000"/>
                </a:solidFill>
              </a:rPr>
              <a:t>GRB090510 (short)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with about </a:t>
            </a:r>
            <a:r>
              <a:rPr lang="en-US" sz="2400" b="1" dirty="0">
                <a:solidFill>
                  <a:srgbClr val="FFC000"/>
                </a:solidFill>
              </a:rPr>
              <a:t>80% of samples in agreement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D5D1194E-9EC9-2397-59F1-EE75114D5BDD}"/>
              </a:ext>
            </a:extLst>
          </p:cNvPr>
          <p:cNvSpPr/>
          <p:nvPr/>
        </p:nvSpPr>
        <p:spPr>
          <a:xfrm>
            <a:off x="8235668" y="2590341"/>
            <a:ext cx="128304" cy="138257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013D4-2055-B857-AE91-23412914F6F4}"/>
              </a:ext>
            </a:extLst>
          </p:cNvPr>
          <p:cNvSpPr txBox="1"/>
          <p:nvPr/>
        </p:nvSpPr>
        <p:spPr>
          <a:xfrm>
            <a:off x="8959786" y="2470639"/>
            <a:ext cx="158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800" b="1" dirty="0">
                <a:solidFill>
                  <a:srgbClr val="FFC000"/>
                </a:solidFill>
              </a:rPr>
              <a:t>GRB090510</a:t>
            </a:r>
          </a:p>
          <a:p>
            <a:pPr algn="ctr"/>
            <a:r>
              <a:rPr lang="en-KR" b="1" dirty="0">
                <a:solidFill>
                  <a:srgbClr val="FFC000"/>
                </a:solidFill>
              </a:rPr>
              <a:t>(Short)</a:t>
            </a:r>
            <a:endParaRPr lang="en-KR" sz="1800" b="1" dirty="0">
              <a:solidFill>
                <a:srgbClr val="FFC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3DF32D5-66C9-E00A-BA5B-A2F3CB17FB33}"/>
              </a:ext>
            </a:extLst>
          </p:cNvPr>
          <p:cNvCxnSpPr>
            <a:cxnSpLocks/>
          </p:cNvCxnSpPr>
          <p:nvPr/>
        </p:nvCxnSpPr>
        <p:spPr>
          <a:xfrm flipH="1">
            <a:off x="8441242" y="2657926"/>
            <a:ext cx="555615" cy="0"/>
          </a:xfrm>
          <a:prstGeom prst="straightConnector1">
            <a:avLst/>
          </a:prstGeom>
          <a:ln w="38100">
            <a:solidFill>
              <a:srgbClr val="FFC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9BB585D-C7F9-9345-DA04-317B8D0FF868}"/>
              </a:ext>
            </a:extLst>
          </p:cNvPr>
          <p:cNvCxnSpPr>
            <a:cxnSpLocks/>
          </p:cNvCxnSpPr>
          <p:nvPr/>
        </p:nvCxnSpPr>
        <p:spPr>
          <a:xfrm flipH="1" flipV="1">
            <a:off x="5471552" y="3927464"/>
            <a:ext cx="1236429" cy="262842"/>
          </a:xfrm>
          <a:prstGeom prst="straightConnector1">
            <a:avLst/>
          </a:prstGeom>
          <a:ln w="28575">
            <a:solidFill>
              <a:srgbClr val="AEFF3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C0AAC3F2-7AF7-9E69-6870-78BA93019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7" y="2022411"/>
            <a:ext cx="4776455" cy="26858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49FCCE-2630-ABE5-BB9E-B2DB43A86781}"/>
              </a:ext>
            </a:extLst>
          </p:cNvPr>
          <p:cNvSpPr/>
          <p:nvPr/>
        </p:nvSpPr>
        <p:spPr>
          <a:xfrm>
            <a:off x="697668" y="3690816"/>
            <a:ext cx="4624093" cy="309600"/>
          </a:xfrm>
          <a:prstGeom prst="rect">
            <a:avLst/>
          </a:prstGeom>
          <a:noFill/>
          <a:ln>
            <a:solidFill>
              <a:srgbClr val="AEFF3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83F6DA7-6685-6EBB-C862-20DA9239E30A}"/>
              </a:ext>
            </a:extLst>
          </p:cNvPr>
          <p:cNvSpPr txBox="1"/>
          <p:nvPr/>
        </p:nvSpPr>
        <p:spPr>
          <a:xfrm>
            <a:off x="697668" y="4511112"/>
            <a:ext cx="4688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KR" sz="1400" dirty="0">
                <a:solidFill>
                  <a:schemeClr val="bg1"/>
                </a:solidFill>
              </a:rPr>
              <a:t>ISM: Interstella medium (= uniform)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C7CB89-D67E-4AFC-E03D-FA308B86ADE5}"/>
                  </a:ext>
                </a:extLst>
              </p:cNvPr>
              <p:cNvSpPr txBox="1"/>
              <p:nvPr/>
            </p:nvSpPr>
            <p:spPr>
              <a:xfrm>
                <a:off x="8607172" y="4547631"/>
                <a:ext cx="1331903" cy="320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𝝂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</m:e>
                          </m:acc>
                        </m:sup>
                      </m:sSup>
                      <m:sSup>
                        <m:sSup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p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̂"/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𝜷</m:t>
                              </m:r>
                            </m:e>
                          </m:acc>
                        </m:sup>
                      </m:sSup>
                    </m:oMath>
                  </m:oMathPara>
                </a14:m>
                <a:endParaRPr lang="en-KR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5C7CB89-D67E-4AFC-E03D-FA308B86A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7172" y="4547631"/>
                <a:ext cx="1331903" cy="320793"/>
              </a:xfrm>
              <a:prstGeom prst="rect">
                <a:avLst/>
              </a:prstGeom>
              <a:blipFill>
                <a:blip r:embed="rId5"/>
                <a:stretch>
                  <a:fillRect l="-2830" t="-11538" r="-1887" b="-769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45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D07130-5579-131A-F0DF-EAE568FF9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BRIGHTEST OF ALL TIME (BOAT)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7A59BEE-7017-831E-8E1A-2B2C5C8F2F8A}"/>
              </a:ext>
            </a:extLst>
          </p:cNvPr>
          <p:cNvSpPr txBox="1">
            <a:spLocks/>
          </p:cNvSpPr>
          <p:nvPr/>
        </p:nvSpPr>
        <p:spPr>
          <a:xfrm>
            <a:off x="6310810" y="1899250"/>
            <a:ext cx="5252226" cy="302198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3350" indent="-19050"/>
            <a:r>
              <a:rPr lang="en-KR" sz="2000" b="1" kern="0" dirty="0">
                <a:solidFill>
                  <a:schemeClr val="bg1"/>
                </a:solidFill>
              </a:rPr>
              <a:t>GRB221009A is </a:t>
            </a:r>
            <a:r>
              <a:rPr lang="en-KR" sz="2000" b="1" kern="0" dirty="0">
                <a:solidFill>
                  <a:srgbClr val="FFC000"/>
                </a:solidFill>
              </a:rPr>
              <a:t>the most energetic burst</a:t>
            </a:r>
            <a:r>
              <a:rPr lang="en-KR" sz="2000" b="1" kern="0" dirty="0">
                <a:solidFill>
                  <a:schemeClr val="bg1"/>
                </a:solidFill>
              </a:rPr>
              <a:t> ever detected with a redshift of 0.151.</a:t>
            </a:r>
          </a:p>
          <a:p>
            <a:pPr marL="133350" indent="-19050"/>
            <a:endParaRPr lang="en-KR" sz="2000" b="1" kern="0" dirty="0">
              <a:solidFill>
                <a:schemeClr val="bg1"/>
              </a:solidFill>
            </a:endParaRPr>
          </a:p>
          <a:p>
            <a:pPr marL="133350" indent="-19050"/>
            <a:r>
              <a:rPr lang="en-US" sz="2000" b="1" kern="0" dirty="0">
                <a:solidFill>
                  <a:schemeClr val="bg1"/>
                </a:solidFill>
              </a:rPr>
              <a:t>The Large High Altitude Air Shower Observatory (LHAASO) in China reported the observation of 5,000 very-high-energy (&gt;100 GeV) photons. </a:t>
            </a:r>
            <a:endParaRPr lang="en-KR" sz="2000" b="1" kern="0" dirty="0">
              <a:solidFill>
                <a:schemeClr val="bg1"/>
              </a:solidFill>
            </a:endParaRPr>
          </a:p>
          <a:p>
            <a:pPr marL="133350" indent="-19050"/>
            <a:endParaRPr lang="en-KR" sz="2000" b="1" kern="0" dirty="0">
              <a:solidFill>
                <a:schemeClr val="bg1"/>
              </a:solidFill>
            </a:endParaRPr>
          </a:p>
          <a:p>
            <a:pPr marL="133350" indent="-19050"/>
            <a:r>
              <a:rPr lang="en-KR" sz="2000" b="1" kern="0" dirty="0">
                <a:solidFill>
                  <a:schemeClr val="bg1"/>
                </a:solidFill>
              </a:rPr>
              <a:t>We perform a </a:t>
            </a:r>
            <a:r>
              <a:rPr lang="en-KR" sz="2000" b="1" kern="0" dirty="0">
                <a:solidFill>
                  <a:srgbClr val="FFC000"/>
                </a:solidFill>
              </a:rPr>
              <a:t>multiwavelength analysis from the optical to the GeV energy band</a:t>
            </a:r>
            <a:r>
              <a:rPr lang="en-KR" sz="2000" b="1" kern="0" dirty="0">
                <a:solidFill>
                  <a:schemeClr val="bg1"/>
                </a:solidFill>
              </a:rPr>
              <a:t> to broaden our understanding on the afterglow.</a:t>
            </a:r>
          </a:p>
          <a:p>
            <a:pPr marL="133350" indent="-19050"/>
            <a:endParaRPr lang="en-KR" sz="2000" b="1" kern="0" dirty="0">
              <a:solidFill>
                <a:schemeClr val="bg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9B73F46-ADFA-957D-AE8B-77B670044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50"/>
          <a:stretch/>
        </p:blipFill>
        <p:spPr bwMode="auto">
          <a:xfrm>
            <a:off x="588976" y="1467490"/>
            <a:ext cx="1554480" cy="1524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94DF12-B0A0-2114-CE0E-513B8AA07964}"/>
              </a:ext>
            </a:extLst>
          </p:cNvPr>
          <p:cNvCxnSpPr>
            <a:cxnSpLocks/>
          </p:cNvCxnSpPr>
          <p:nvPr/>
        </p:nvCxnSpPr>
        <p:spPr>
          <a:xfrm>
            <a:off x="704151" y="3923824"/>
            <a:ext cx="5098312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913730-48B9-29B7-6972-9FD10BB1A8B8}"/>
              </a:ext>
            </a:extLst>
          </p:cNvPr>
          <p:cNvCxnSpPr>
            <a:cxnSpLocks/>
          </p:cNvCxnSpPr>
          <p:nvPr/>
        </p:nvCxnSpPr>
        <p:spPr>
          <a:xfrm>
            <a:off x="1331439" y="3832537"/>
            <a:ext cx="0" cy="237560"/>
          </a:xfrm>
          <a:prstGeom prst="line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DC31AB2-1468-CA36-8901-F6395118EF23}"/>
              </a:ext>
            </a:extLst>
          </p:cNvPr>
          <p:cNvCxnSpPr>
            <a:cxnSpLocks/>
          </p:cNvCxnSpPr>
          <p:nvPr/>
        </p:nvCxnSpPr>
        <p:spPr>
          <a:xfrm>
            <a:off x="3147000" y="3832537"/>
            <a:ext cx="0" cy="237560"/>
          </a:xfrm>
          <a:prstGeom prst="line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51E312C-452E-4615-37C3-2F506AF43308}"/>
              </a:ext>
            </a:extLst>
          </p:cNvPr>
          <p:cNvCxnSpPr>
            <a:cxnSpLocks/>
          </p:cNvCxnSpPr>
          <p:nvPr/>
        </p:nvCxnSpPr>
        <p:spPr>
          <a:xfrm>
            <a:off x="4962561" y="3832537"/>
            <a:ext cx="0" cy="237560"/>
          </a:xfrm>
          <a:prstGeom prst="line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FDA2165-1D08-88AC-FE1F-FBE8B88295E9}"/>
              </a:ext>
            </a:extLst>
          </p:cNvPr>
          <p:cNvSpPr txBox="1"/>
          <p:nvPr/>
        </p:nvSpPr>
        <p:spPr>
          <a:xfrm>
            <a:off x="597408" y="3000844"/>
            <a:ext cx="137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SomangNet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(optical)</a:t>
            </a:r>
          </a:p>
        </p:txBody>
      </p:sp>
      <p:pic>
        <p:nvPicPr>
          <p:cNvPr id="7172" name="Picture 4" descr="The Neil Gehrels Swift Observatory">
            <a:extLst>
              <a:ext uri="{FF2B5EF4-FFF2-40B4-BE49-F238E27FC236}">
                <a16:creationId xmlns:a16="http://schemas.microsoft.com/office/drawing/2014/main" id="{4E433EEF-689C-DCE9-5A99-D97625D5E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955" y="4514016"/>
            <a:ext cx="1498497" cy="134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Image result for fermi satellite">
            <a:extLst>
              <a:ext uri="{FF2B5EF4-FFF2-40B4-BE49-F238E27FC236}">
                <a16:creationId xmlns:a16="http://schemas.microsoft.com/office/drawing/2014/main" id="{341414C5-2FB9-BA64-CC07-DEF32E0AC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686" y="2102338"/>
            <a:ext cx="1716506" cy="98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NuSTAR - Wikipedia">
            <a:extLst>
              <a:ext uri="{FF2B5EF4-FFF2-40B4-BE49-F238E27FC236}">
                <a16:creationId xmlns:a16="http://schemas.microsoft.com/office/drawing/2014/main" id="{B223E2F2-A24F-56F3-499B-A3A03C4D5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01" y="4912716"/>
            <a:ext cx="2237229" cy="126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CB2412B-6454-4103-09E7-CE12BAAA1213}"/>
              </a:ext>
            </a:extLst>
          </p:cNvPr>
          <p:cNvSpPr txBox="1"/>
          <p:nvPr/>
        </p:nvSpPr>
        <p:spPr>
          <a:xfrm>
            <a:off x="1332405" y="5689858"/>
            <a:ext cx="137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Swift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(X-ray)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A361D81-FB6F-2CDF-9F22-887728F6CD4F}"/>
              </a:ext>
            </a:extLst>
          </p:cNvPr>
          <p:cNvSpPr txBox="1"/>
          <p:nvPr/>
        </p:nvSpPr>
        <p:spPr>
          <a:xfrm>
            <a:off x="4206945" y="2935102"/>
            <a:ext cx="137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Fermi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(GeV)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DECD9D-402D-4718-EBD1-C13771FDA160}"/>
              </a:ext>
            </a:extLst>
          </p:cNvPr>
          <p:cNvSpPr txBox="1"/>
          <p:nvPr/>
        </p:nvSpPr>
        <p:spPr>
          <a:xfrm>
            <a:off x="3652437" y="4710043"/>
            <a:ext cx="1371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+mj-lt"/>
              </a:rPr>
              <a:t>NuSTAR</a:t>
            </a:r>
            <a:endParaRPr lang="en-US" sz="1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+mj-lt"/>
              </a:rPr>
              <a:t>(X-ray)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16443A1-51B2-5121-C731-C7B68C9309FE}"/>
              </a:ext>
            </a:extLst>
          </p:cNvPr>
          <p:cNvCxnSpPr/>
          <p:nvPr/>
        </p:nvCxnSpPr>
        <p:spPr>
          <a:xfrm flipH="1">
            <a:off x="704151" y="4070097"/>
            <a:ext cx="2305450" cy="7406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6C6026-AC04-E8A1-1F01-1CB75B7F1AAE}"/>
              </a:ext>
            </a:extLst>
          </p:cNvPr>
          <p:cNvCxnSpPr>
            <a:cxnSpLocks/>
          </p:cNvCxnSpPr>
          <p:nvPr/>
        </p:nvCxnSpPr>
        <p:spPr>
          <a:xfrm>
            <a:off x="3318933" y="4070097"/>
            <a:ext cx="2259608" cy="10268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B7E5B0D-BDFA-B5BB-EA76-B3BDB43DBDB8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</p:spTree>
    <p:extLst>
      <p:ext uri="{BB962C8B-B14F-4D97-AF65-F5344CB8AC3E}">
        <p14:creationId xmlns:p14="http://schemas.microsoft.com/office/powerpoint/2010/main" val="42935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MW LIGHTCURVE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33296E-E9DA-ED88-F641-EB9245FAD1EF}"/>
              </a:ext>
            </a:extLst>
          </p:cNvPr>
          <p:cNvSpPr/>
          <p:nvPr/>
        </p:nvSpPr>
        <p:spPr>
          <a:xfrm>
            <a:off x="4867115" y="1308868"/>
            <a:ext cx="1212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Tak+202</a:t>
            </a:r>
            <a:r>
              <a:rPr lang="en-US" altLang="ko-KR" b="1" dirty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graph of energy band&#10;&#10;Description automatically generated">
            <a:extLst>
              <a:ext uri="{FF2B5EF4-FFF2-40B4-BE49-F238E27FC236}">
                <a16:creationId xmlns:a16="http://schemas.microsoft.com/office/drawing/2014/main" id="{F279345A-18C5-81F0-FDF3-87242E38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" y="1665496"/>
            <a:ext cx="5461635" cy="4162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58BEE9-B5B7-B5E6-6A2D-D6F85ED7E4C4}"/>
                  </a:ext>
                </a:extLst>
              </p:cNvPr>
              <p:cNvSpPr txBox="1"/>
              <p:nvPr/>
            </p:nvSpPr>
            <p:spPr>
              <a:xfrm>
                <a:off x="6548227" y="1310488"/>
                <a:ext cx="5461635" cy="353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33350" indent="-19050"/>
                <a:endParaRPr lang="en-KR" sz="1400" dirty="0">
                  <a:solidFill>
                    <a:schemeClr val="bg1"/>
                  </a:solidFill>
                </a:endParaRPr>
              </a:p>
              <a:p>
                <a:pPr marL="114300"/>
                <a:r>
                  <a:rPr lang="en-KR" b="1" dirty="0">
                    <a:solidFill>
                      <a:schemeClr val="bg1"/>
                    </a:solidFill>
                  </a:rPr>
                  <a:t>1. Normal decay phase: afterglow</a:t>
                </a:r>
              </a:p>
              <a:p>
                <a:pPr marL="590550" lvl="1" indent="-19050"/>
                <a:r>
                  <a:rPr lang="en-KR" sz="1600" dirty="0">
                    <a:solidFill>
                      <a:schemeClr val="bg1"/>
                    </a:solidFill>
                  </a:rPr>
                  <a:t>Temporal indices from optical and X-ray energy bands are consistent.</a:t>
                </a:r>
              </a:p>
              <a:p>
                <a:pPr marL="590550" lvl="1" indent="-19050"/>
                <a:endParaRPr lang="en-KR" sz="1600" dirty="0">
                  <a:solidFill>
                    <a:schemeClr val="bg1"/>
                  </a:solidFill>
                </a:endParaRPr>
              </a:p>
              <a:p>
                <a:pPr marL="590550" lvl="1" indent="-190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∼1.5−1.7</m:t>
                      </m:r>
                    </m:oMath>
                  </m:oMathPara>
                </a14:m>
                <a:endParaRPr lang="en-US" b="0" dirty="0">
                  <a:solidFill>
                    <a:schemeClr val="bg1"/>
                  </a:solidFill>
                </a:endParaRPr>
              </a:p>
              <a:p>
                <a:pPr marL="590550" lvl="1" indent="-19050"/>
                <a:endParaRPr lang="en-US" b="0" dirty="0">
                  <a:solidFill>
                    <a:schemeClr val="bg1"/>
                  </a:solidFill>
                </a:endParaRPr>
              </a:p>
              <a:p>
                <a:pPr marL="4572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 startAt="2"/>
                  <a:tabLst/>
                  <a:defRPr/>
                </a:pPr>
                <a:r>
                  <a:rPr lang="en-KR" b="1" dirty="0">
                    <a:solidFill>
                      <a:schemeClr val="bg1"/>
                    </a:solidFill>
                    <a:latin typeface="Arial"/>
                  </a:rPr>
                  <a:t>The spectral shapes in the optical and X-ray energy band look consistent.</a:t>
                </a:r>
              </a:p>
              <a:p>
                <a:pPr marL="4572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 startAt="2"/>
                  <a:tabLst/>
                  <a:defRPr/>
                </a:pPr>
                <a:endParaRPr lang="en-KR" b="1" dirty="0">
                  <a:solidFill>
                    <a:schemeClr val="bg1"/>
                  </a:solidFill>
                  <a:latin typeface="Arial"/>
                </a:endParaRPr>
              </a:p>
              <a:p>
                <a:pPr marL="590550" lvl="1" indent="-1905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−1∼0.7 −0.8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  <a:p>
                <a:pPr marL="590550" lvl="1" indent="-19050"/>
                <a:endParaRPr lang="en-US" dirty="0">
                  <a:solidFill>
                    <a:schemeClr val="bg1"/>
                  </a:solidFill>
                </a:endParaRPr>
              </a:p>
              <a:p>
                <a:pPr marL="457200" indent="-342900">
                  <a:buAutoNum type="arabicPeriod" startAt="2"/>
                </a:pPr>
                <a:r>
                  <a:rPr lang="en-KR" b="1" dirty="0">
                    <a:solidFill>
                      <a:schemeClr val="bg1"/>
                    </a:solidFill>
                  </a:rPr>
                  <a:t>The GeV emission looks very different</a:t>
                </a:r>
                <a:endParaRPr lang="en-KR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58BEE9-B5B7-B5E6-6A2D-D6F85ED7E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227" y="1310488"/>
                <a:ext cx="5461635" cy="3539430"/>
              </a:xfrm>
              <a:prstGeom prst="rect">
                <a:avLst/>
              </a:prstGeom>
              <a:blipFill>
                <a:blip r:embed="rId4"/>
                <a:stretch>
                  <a:fillRect r="-1160" b="-178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Table&#10;&#10;Description automatically generated">
            <a:extLst>
              <a:ext uri="{FF2B5EF4-FFF2-40B4-BE49-F238E27FC236}">
                <a16:creationId xmlns:a16="http://schemas.microsoft.com/office/drawing/2014/main" id="{69D1E68C-3D3B-F764-66B4-9FB1AA4C19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191"/>
          <a:stretch/>
        </p:blipFill>
        <p:spPr>
          <a:xfrm>
            <a:off x="7269498" y="4807637"/>
            <a:ext cx="3379916" cy="159876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E05267-A442-9A47-1E5B-3244E2B27AC7}"/>
              </a:ext>
            </a:extLst>
          </p:cNvPr>
          <p:cNvSpPr txBox="1"/>
          <p:nvPr/>
        </p:nvSpPr>
        <p:spPr>
          <a:xfrm>
            <a:off x="262798" y="5877266"/>
            <a:ext cx="644518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GRB221009A </a:t>
            </a:r>
            <a:r>
              <a:rPr lang="en-US" sz="2000" b="1" dirty="0" err="1">
                <a:solidFill>
                  <a:schemeClr val="bg1"/>
                </a:solidFill>
              </a:rPr>
              <a:t>Lightcurve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4BA310-B01D-E32B-D707-0AC5A8294E15}"/>
              </a:ext>
            </a:extLst>
          </p:cNvPr>
          <p:cNvSpPr/>
          <p:nvPr/>
        </p:nvSpPr>
        <p:spPr>
          <a:xfrm>
            <a:off x="7269498" y="5842707"/>
            <a:ext cx="3379916" cy="40011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CB504A-B4DE-6531-A94F-C2E6775696DB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</p:spTree>
    <p:extLst>
      <p:ext uri="{BB962C8B-B14F-4D97-AF65-F5344CB8AC3E}">
        <p14:creationId xmlns:p14="http://schemas.microsoft.com/office/powerpoint/2010/main" val="16515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8104E5-367B-6704-CC3F-7A8CD7CEDC7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949540-E60E-C631-E622-4E39EC53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50" y="1866340"/>
            <a:ext cx="11093450" cy="71064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+mn-lt"/>
              </a:rPr>
              <a:t>A Unique Laboratory for Modern Astrophysics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endParaRPr lang="en-KR" dirty="0">
              <a:latin typeface="+mn-lt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0D21D54-6BBB-1A8C-54D9-FD5333D5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2793789"/>
            <a:ext cx="6888162" cy="3934011"/>
          </a:xfrm>
          <a:prstGeom prst="rect">
            <a:avLst/>
          </a:prstGeom>
          <a:ln>
            <a:noFill/>
          </a:ln>
          <a:effectLst>
            <a:softEdge rad="632673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8AF638-E79D-01DC-7A70-A364B2AA1527}"/>
                  </a:ext>
                </a:extLst>
              </p:cNvPr>
              <p:cNvSpPr txBox="1"/>
              <p:nvPr/>
            </p:nvSpPr>
            <p:spPr>
              <a:xfrm>
                <a:off x="812800" y="2704889"/>
                <a:ext cx="8813800" cy="148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KR" b="1" dirty="0">
                    <a:solidFill>
                      <a:schemeClr val="bg1"/>
                    </a:solidFill>
                  </a:rPr>
                  <a:t>The </a:t>
                </a:r>
                <a:r>
                  <a:rPr lang="en-KR" b="1" dirty="0">
                    <a:solidFill>
                      <a:srgbClr val="FFC000"/>
                    </a:solidFill>
                  </a:rPr>
                  <a:t>most </a:t>
                </a:r>
                <a:r>
                  <a:rPr lang="en-US" b="1" dirty="0">
                    <a:solidFill>
                      <a:srgbClr val="FFC000"/>
                    </a:solidFill>
                  </a:rPr>
                  <a:t>energetic and luminous</a:t>
                </a:r>
                <a:r>
                  <a:rPr lang="en-KR" b="1" dirty="0">
                    <a:solidFill>
                      <a:srgbClr val="FFC000"/>
                    </a:solidFill>
                  </a:rPr>
                  <a:t> </a:t>
                </a:r>
                <a:r>
                  <a:rPr lang="en-KR" b="1" dirty="0">
                    <a:solidFill>
                      <a:schemeClr val="bg1"/>
                    </a:solidFill>
                  </a:rPr>
                  <a:t>electromagnetic events 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sup>
                    </m:sSup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𝟓𝟒</m:t>
                        </m:r>
                      </m:sup>
                    </m:sSup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𝒆𝒓𝒈</m:t>
                    </m:r>
                  </m:oMath>
                </a14:m>
                <a:r>
                  <a:rPr lang="en-KR" b="1" dirty="0">
                    <a:solidFill>
                      <a:schemeClr val="bg1"/>
                    </a:solidFill>
                  </a:rPr>
                  <a:t>)</a:t>
                </a:r>
                <a:endParaRPr lang="en-KR" sz="1800" b="1" dirty="0">
                  <a:solidFill>
                    <a:schemeClr val="bg1"/>
                  </a:solidFill>
                </a:endParaRPr>
              </a:p>
              <a:p>
                <a:pPr algn="l"/>
                <a:endParaRPr lang="en-KR" sz="1800" b="1" dirty="0">
                  <a:solidFill>
                    <a:schemeClr val="bg1"/>
                  </a:solidFill>
                </a:endParaRPr>
              </a:p>
              <a:p>
                <a:r>
                  <a:rPr lang="en-KR" sz="1800" b="1" dirty="0">
                    <a:solidFill>
                      <a:schemeClr val="bg1"/>
                    </a:solidFill>
                  </a:rPr>
                  <a:t>The </a:t>
                </a:r>
                <a:r>
                  <a:rPr lang="en-KR" sz="1800" b="1" dirty="0">
                    <a:solidFill>
                      <a:srgbClr val="FFC000"/>
                    </a:solidFill>
                  </a:rPr>
                  <a:t>fastest motion </a:t>
                </a:r>
                <a:r>
                  <a:rPr lang="en-KR" sz="1800" b="1" dirty="0">
                    <a:solidFill>
                      <a:schemeClr val="bg1"/>
                    </a:solidFill>
                  </a:rPr>
                  <a:t>in the universe</a:t>
                </a:r>
                <a:r>
                  <a:rPr lang="en-KR" sz="1800" b="1" dirty="0">
                    <a:solidFill>
                      <a:srgbClr val="FFC000"/>
                    </a:solidFill>
                  </a:rPr>
                  <a:t> </a:t>
                </a:r>
                <a:r>
                  <a:rPr lang="en-KR" sz="1800" b="1" dirty="0">
                    <a:solidFill>
                      <a:schemeClr val="bg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US" sz="18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KR" sz="1800" b="1" dirty="0">
                  <a:solidFill>
                    <a:schemeClr val="bg1"/>
                  </a:solidFill>
                </a:endParaRPr>
              </a:p>
              <a:p>
                <a:endParaRPr lang="en-KR" b="1" dirty="0">
                  <a:solidFill>
                    <a:schemeClr val="bg1"/>
                  </a:solidFill>
                </a:endParaRPr>
              </a:p>
              <a:p>
                <a:r>
                  <a:rPr lang="en-KR" b="1" dirty="0">
                    <a:solidFill>
                      <a:schemeClr val="bg1"/>
                    </a:solidFill>
                  </a:rPr>
                  <a:t>One of the </a:t>
                </a:r>
                <a:r>
                  <a:rPr lang="en-KR" b="1" dirty="0">
                    <a:solidFill>
                      <a:srgbClr val="FFC000"/>
                    </a:solidFill>
                  </a:rPr>
                  <a:t>most distant</a:t>
                </a:r>
                <a:r>
                  <a:rPr lang="en-KR" b="1" dirty="0">
                    <a:solidFill>
                      <a:schemeClr val="bg1"/>
                    </a:solidFill>
                  </a:rPr>
                  <a:t> events </a:t>
                </a:r>
                <a:r>
                  <a:rPr lang="en-KR" sz="1800" b="1" dirty="0">
                    <a:solidFill>
                      <a:schemeClr val="bg1"/>
                    </a:solidFill>
                  </a:rPr>
                  <a:t>(z &gt; 8)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8AF638-E79D-01DC-7A70-A364B2AA1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00" y="2704889"/>
                <a:ext cx="8813800" cy="1487651"/>
              </a:xfrm>
              <a:prstGeom prst="rect">
                <a:avLst/>
              </a:prstGeom>
              <a:blipFill>
                <a:blip r:embed="rId4"/>
                <a:stretch>
                  <a:fillRect l="-432" t="-2542" b="-508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B87543B-A98D-AD55-6365-7EDCFD25E2F4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57E383-385D-726D-5861-9D22F1973D44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6DB3BE-72C8-7D1D-8AC2-5DC4954185CC}"/>
                  </a:ext>
                </a:extLst>
              </p:cNvPr>
              <p:cNvSpPr txBox="1"/>
              <p:nvPr/>
            </p:nvSpPr>
            <p:spPr>
              <a:xfrm>
                <a:off x="992459" y="5597912"/>
                <a:ext cx="34731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chemeClr val="bg1"/>
                    </a:solidFill>
                  </a:rPr>
                  <a:t>* </a:t>
                </a:r>
                <a14:m>
                  <m:oMath xmlns:m="http://schemas.openxmlformats.org/officeDocument/2006/math"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𝚪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𝟏𝟎𝟎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𝟗𝟗𝟗𝟗𝟓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𝐜</m:t>
                    </m:r>
                  </m:oMath>
                </a14:m>
                <a:endParaRPr lang="en-KR" sz="1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6DB3BE-72C8-7D1D-8AC2-5DC495418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459" y="5597912"/>
                <a:ext cx="3473179" cy="338554"/>
              </a:xfrm>
              <a:prstGeom prst="rect">
                <a:avLst/>
              </a:prstGeom>
              <a:blipFill>
                <a:blip r:embed="rId5"/>
                <a:stretch>
                  <a:fillRect l="-1095" t="-3571" b="-25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882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74A461-2B2A-2DB2-7AE8-53D0CB9E689D}"/>
              </a:ext>
            </a:extLst>
          </p:cNvPr>
          <p:cNvSpPr/>
          <p:nvPr/>
        </p:nvSpPr>
        <p:spPr>
          <a:xfrm>
            <a:off x="4745620" y="2151110"/>
            <a:ext cx="2064369" cy="354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MW SPECTRUM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pic>
        <p:nvPicPr>
          <p:cNvPr id="4" name="Picture 3" descr="A graph of energy and energy&#10;&#10;Description automatically generated">
            <a:extLst>
              <a:ext uri="{FF2B5EF4-FFF2-40B4-BE49-F238E27FC236}">
                <a16:creationId xmlns:a16="http://schemas.microsoft.com/office/drawing/2014/main" id="{0D22184C-56EB-1F3E-6AAD-2894AF611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40" y="2151110"/>
            <a:ext cx="5896208" cy="3545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DF14B-EC80-1F30-E3E5-17878C741E5C}"/>
                  </a:ext>
                </a:extLst>
              </p:cNvPr>
              <p:cNvSpPr txBox="1"/>
              <p:nvPr/>
            </p:nvSpPr>
            <p:spPr>
              <a:xfrm>
                <a:off x="7736367" y="5033834"/>
                <a:ext cx="2339038" cy="539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sz="1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𝐛𝐮𝐥𝐤</m:t>
                          </m:r>
                        </m:sub>
                      </m:sSub>
                      <m:r>
                        <a:rPr lang="en-US" sz="18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18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𝒄𝒖𝒕𝒐𝒇𝒇</m:t>
                              </m:r>
                            </m:sub>
                          </m:sSub>
                          <m:r>
                            <a:rPr lang="en-US" sz="18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𝐳</m:t>
                          </m:r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1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  <m:r>
                            <a:rPr lang="en-US" sz="1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𝐌𝐞𝐕</m:t>
                          </m:r>
                        </m:den>
                      </m:f>
                    </m:oMath>
                  </m:oMathPara>
                </a14:m>
                <a:endParaRPr lang="en-KR" sz="1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26DF14B-EC80-1F30-E3E5-17878C741E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6367" y="5033834"/>
                <a:ext cx="2339038" cy="539443"/>
              </a:xfrm>
              <a:prstGeom prst="rect">
                <a:avLst/>
              </a:prstGeom>
              <a:blipFill>
                <a:blip r:embed="rId4"/>
                <a:stretch>
                  <a:fillRect l="-1622" t="-6977" r="-2703" b="-3023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9F7A6E4-5DE7-8E41-312E-46B89F8A0DAE}"/>
              </a:ext>
            </a:extLst>
          </p:cNvPr>
          <p:cNvSpPr txBox="1"/>
          <p:nvPr/>
        </p:nvSpPr>
        <p:spPr>
          <a:xfrm>
            <a:off x="621953" y="5800665"/>
            <a:ext cx="644518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GRB221009A Multiwavelength Spectrum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C6161E5-8BEB-233B-5202-BBA266FB91D4}"/>
              </a:ext>
            </a:extLst>
          </p:cNvPr>
          <p:cNvSpPr/>
          <p:nvPr/>
        </p:nvSpPr>
        <p:spPr>
          <a:xfrm>
            <a:off x="3819242" y="2455640"/>
            <a:ext cx="412596" cy="4125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C50DE9-105A-AB6E-DD9B-3515C51E6D59}"/>
              </a:ext>
            </a:extLst>
          </p:cNvPr>
          <p:cNvSpPr/>
          <p:nvPr/>
        </p:nvSpPr>
        <p:spPr>
          <a:xfrm>
            <a:off x="5889702" y="3052995"/>
            <a:ext cx="412596" cy="41259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/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0CFB8D-D134-3AB5-B3BA-6830908772F9}"/>
              </a:ext>
            </a:extLst>
          </p:cNvPr>
          <p:cNvSpPr txBox="1"/>
          <p:nvPr/>
        </p:nvSpPr>
        <p:spPr>
          <a:xfrm>
            <a:off x="7006599" y="1943148"/>
            <a:ext cx="43391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From the afterglow model, we infer</a:t>
            </a:r>
          </a:p>
          <a:p>
            <a:r>
              <a:rPr lang="en-US" b="1" dirty="0">
                <a:solidFill>
                  <a:schemeClr val="bg1"/>
                </a:solidFill>
              </a:rPr>
              <a:t>  - Particle acceleration properties</a:t>
            </a:r>
          </a:p>
          <a:p>
            <a:r>
              <a:rPr lang="en-US" b="1" dirty="0">
                <a:solidFill>
                  <a:schemeClr val="bg1"/>
                </a:solidFill>
              </a:rPr>
              <a:t>    (electron distribution, slow cooling,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…)</a:t>
            </a:r>
          </a:p>
          <a:p>
            <a:r>
              <a:rPr lang="en-US" b="1" dirty="0">
                <a:solidFill>
                  <a:schemeClr val="bg1"/>
                </a:solidFill>
              </a:rPr>
              <a:t>  - The surrounding  medium: a wind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   medium is preferred.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The low efficiency of particle acceleration at high energies can cause a </a:t>
            </a:r>
            <a:r>
              <a:rPr lang="en-US" b="1" dirty="0">
                <a:solidFill>
                  <a:srgbClr val="FFC000"/>
                </a:solidFill>
              </a:rPr>
              <a:t>cutoff</a:t>
            </a:r>
            <a:r>
              <a:rPr lang="en-US" b="1" dirty="0">
                <a:solidFill>
                  <a:schemeClr val="bg1"/>
                </a:solidFill>
              </a:rPr>
              <a:t> in the GeV range.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8C381A-C476-387C-36BD-D182DECFF8CB}"/>
              </a:ext>
            </a:extLst>
          </p:cNvPr>
          <p:cNvCxnSpPr>
            <a:cxnSpLocks/>
          </p:cNvCxnSpPr>
          <p:nvPr/>
        </p:nvCxnSpPr>
        <p:spPr>
          <a:xfrm>
            <a:off x="4941948" y="3108071"/>
            <a:ext cx="1813519" cy="3678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2A665A8-3A1E-B7C4-B923-1CA111B9F9BE}"/>
              </a:ext>
            </a:extLst>
          </p:cNvPr>
          <p:cNvCxnSpPr>
            <a:cxnSpLocks/>
          </p:cNvCxnSpPr>
          <p:nvPr/>
        </p:nvCxnSpPr>
        <p:spPr>
          <a:xfrm>
            <a:off x="5048137" y="3659881"/>
            <a:ext cx="1702683" cy="345353"/>
          </a:xfrm>
          <a:prstGeom prst="line">
            <a:avLst/>
          </a:prstGeom>
          <a:ln>
            <a:solidFill>
              <a:srgbClr val="4186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7317C4D-1298-104D-671B-3E65CB0DB6AC}"/>
              </a:ext>
            </a:extLst>
          </p:cNvPr>
          <p:cNvSpPr/>
          <p:nvPr/>
        </p:nvSpPr>
        <p:spPr>
          <a:xfrm>
            <a:off x="5591942" y="1799519"/>
            <a:ext cx="1212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Tak+202</a:t>
            </a:r>
            <a:r>
              <a:rPr lang="en-US" altLang="ko-KR" b="1" dirty="0">
                <a:solidFill>
                  <a:schemeClr val="bg1"/>
                </a:solidFill>
              </a:rPr>
              <a:t>5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65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9532C8-9A37-6F8A-A77C-7039FAB18DE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31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20C594-CE72-80F0-B639-493D80AEFCCE}"/>
              </a:ext>
            </a:extLst>
          </p:cNvPr>
          <p:cNvSpPr txBox="1"/>
          <p:nvPr/>
        </p:nvSpPr>
        <p:spPr>
          <a:xfrm>
            <a:off x="1147482" y="1821095"/>
            <a:ext cx="980301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GRBs provide </a:t>
            </a:r>
            <a:r>
              <a:rPr lang="en-US" sz="2400" b="1" kern="0" dirty="0">
                <a:solidFill>
                  <a:srgbClr val="FFC000"/>
                </a:solidFill>
                <a:latin typeface="Arial"/>
                <a:cs typeface="Arial"/>
                <a:sym typeface="Arial"/>
              </a:rPr>
              <a:t>an ideal testing ground for our understanding of physics in extreme environments </a:t>
            </a:r>
            <a:r>
              <a:rPr lang="en-US" sz="2400" b="1" dirty="0">
                <a:solidFill>
                  <a:schemeClr val="bg1"/>
                </a:solidFill>
                <a:latin typeface="Helvetica" pitchFamily="2" charset="0"/>
              </a:rPr>
              <a:t>and so far, this approach has been largely successful.	</a:t>
            </a:r>
          </a:p>
          <a:p>
            <a:endParaRPr lang="en-US" sz="2400" b="1" dirty="0">
              <a:solidFill>
                <a:schemeClr val="bg1"/>
              </a:solidFill>
              <a:latin typeface="Helvetica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000" b="1" dirty="0">
                <a:solidFill>
                  <a:schemeClr val="bg1"/>
                </a:solidFill>
                <a:latin typeface="Helvetica" pitchFamily="2" charset="0"/>
              </a:rPr>
              <a:t>The prompt emission, however, appears too complex to be explained by a single unified model.</a:t>
            </a:r>
          </a:p>
          <a:p>
            <a:pPr marL="342900" indent="-342900">
              <a:buFontTx/>
              <a:buChar char="-"/>
            </a:pPr>
            <a:endParaRPr lang="en-US" altLang="ko-KR" sz="2000" b="1" dirty="0">
              <a:solidFill>
                <a:schemeClr val="bg1"/>
              </a:solidFill>
              <a:latin typeface="Helvetica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000" b="1" dirty="0">
                <a:solidFill>
                  <a:schemeClr val="bg1"/>
                </a:solidFill>
                <a:latin typeface="Helvetica" pitchFamily="2" charset="0"/>
              </a:rPr>
              <a:t>While afterglows in individual energy bands have been extensively studied, it is now necessary to integrate these results into a more comprehensive picture.</a:t>
            </a:r>
          </a:p>
          <a:p>
            <a:pPr marL="342900" indent="-342900">
              <a:buFontTx/>
              <a:buChar char="-"/>
            </a:pPr>
            <a:endParaRPr lang="en-US" altLang="ko-KR" sz="2000" b="1" dirty="0">
              <a:solidFill>
                <a:schemeClr val="bg1"/>
              </a:solidFill>
              <a:latin typeface="Helvetica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altLang="ko-KR" sz="2000" b="1" dirty="0">
                <a:solidFill>
                  <a:schemeClr val="bg1"/>
                </a:solidFill>
                <a:latin typeface="Helvetica" pitchFamily="2" charset="0"/>
              </a:rPr>
              <a:t>To gain a deeper understanding of GRBs, multi-messenger studies are strongly encouraged.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3F8A2-1AC4-2FFF-9B40-55B6C2C9289F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CONCLUSION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3BF614-C4EC-6428-9D4F-B003BF9F0EAF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Conclusion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700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E31FFA-0546-7A39-667F-B670D0E0627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32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12CBF9C-D63A-E799-DA20-3717B6334A3A}"/>
              </a:ext>
            </a:extLst>
          </p:cNvPr>
          <p:cNvCxnSpPr>
            <a:cxnSpLocks/>
          </p:cNvCxnSpPr>
          <p:nvPr/>
        </p:nvCxnSpPr>
        <p:spPr>
          <a:xfrm>
            <a:off x="3406877" y="3429000"/>
            <a:ext cx="8785123" cy="0"/>
          </a:xfrm>
          <a:prstGeom prst="line">
            <a:avLst/>
          </a:prstGeom>
          <a:ln w="57150">
            <a:gradFill flip="none" rotWithShape="1">
              <a:gsLst>
                <a:gs pos="0">
                  <a:srgbClr val="000200"/>
                </a:gs>
                <a:gs pos="50000">
                  <a:schemeClr val="accent1">
                    <a:lumMod val="45000"/>
                    <a:lumOff val="55000"/>
                  </a:schemeClr>
                </a:gs>
                <a:gs pos="96000">
                  <a:srgbClr val="013287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0EE958F-FCED-CA67-5AD0-443EB4ECCA44}"/>
              </a:ext>
            </a:extLst>
          </p:cNvPr>
          <p:cNvGrpSpPr/>
          <p:nvPr/>
        </p:nvGrpSpPr>
        <p:grpSpPr>
          <a:xfrm>
            <a:off x="6515449" y="4456370"/>
            <a:ext cx="5538899" cy="1661993"/>
            <a:chOff x="6515449" y="4456370"/>
            <a:chExt cx="5538899" cy="166199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15D55F-18F4-1E4B-61CD-F4E731126863}"/>
                </a:ext>
              </a:extLst>
            </p:cNvPr>
            <p:cNvSpPr txBox="1"/>
            <p:nvPr userDrawn="1"/>
          </p:nvSpPr>
          <p:spPr>
            <a:xfrm>
              <a:off x="6515449" y="4456370"/>
              <a:ext cx="5538899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KR" sz="1400" b="1" dirty="0">
                  <a:solidFill>
                    <a:schemeClr val="bg1"/>
                  </a:solidFill>
                </a:rPr>
                <a:t>       </a:t>
              </a:r>
              <a:r>
                <a:rPr lang="en-KR" sz="1400" b="1" u="sng" dirty="0">
                  <a:solidFill>
                    <a:schemeClr val="bg1"/>
                  </a:solidFill>
                </a:rPr>
                <a:t>Contact</a:t>
              </a:r>
            </a:p>
            <a:p>
              <a:pPr algn="l"/>
              <a:endParaRPr lang="en-KR" sz="1400" b="1" dirty="0">
                <a:solidFill>
                  <a:schemeClr val="bg1"/>
                </a:solidFill>
              </a:endParaRPr>
            </a:p>
            <a:p>
              <a:pPr algn="l"/>
              <a:r>
                <a:rPr lang="en-KR" sz="1400" b="1" dirty="0">
                  <a:solidFill>
                    <a:schemeClr val="bg1"/>
                  </a:solidFill>
                </a:rPr>
                <a:t>	</a:t>
              </a:r>
              <a:r>
                <a:rPr lang="en-KR" sz="1800" b="1" dirty="0">
                  <a:solidFill>
                    <a:schemeClr val="bg1"/>
                  </a:solidFill>
                </a:rPr>
                <a:t>Donggeun Tak</a:t>
              </a:r>
            </a:p>
            <a:p>
              <a:pPr algn="l"/>
              <a:r>
                <a:rPr lang="en-KR" sz="1400" b="1" dirty="0">
                  <a:solidFill>
                    <a:schemeClr val="bg1"/>
                  </a:solidFill>
                </a:rPr>
                <a:t>	Seoul national university</a:t>
              </a:r>
            </a:p>
            <a:p>
              <a:pPr algn="l"/>
              <a:r>
                <a:rPr lang="en-US" sz="1400" b="1" dirty="0">
                  <a:solidFill>
                    <a:schemeClr val="bg1"/>
                  </a:solidFill>
                </a:rPr>
                <a:t>	</a:t>
              </a:r>
              <a:r>
                <a:rPr lang="en-US" sz="1400" b="1" dirty="0">
                  <a:solidFill>
                    <a:schemeClr val="bg1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donggeun.tak@gmail.com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pPr algn="l"/>
              <a:r>
                <a:rPr lang="en-US" sz="1400" b="1" dirty="0">
                  <a:solidFill>
                    <a:schemeClr val="bg1"/>
                  </a:solidFill>
                </a:rPr>
                <a:t>   </a:t>
              </a:r>
            </a:p>
            <a:p>
              <a:pPr algn="l"/>
              <a:endParaRPr lang="en-KR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 descr="Qr code&#10;&#10;Description automatically generated">
              <a:extLst>
                <a:ext uri="{FF2B5EF4-FFF2-40B4-BE49-F238E27FC236}">
                  <a16:creationId xmlns:a16="http://schemas.microsoft.com/office/drawing/2014/main" id="{6C2908E4-3825-89C1-7DF2-24D9783123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122255" y="4780711"/>
              <a:ext cx="887184" cy="8904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0CD1070-8B95-EC0E-F7EB-426EF94D7B80}"/>
                </a:ext>
              </a:extLst>
            </p:cNvPr>
            <p:cNvSpPr txBox="1"/>
            <p:nvPr userDrawn="1"/>
          </p:nvSpPr>
          <p:spPr>
            <a:xfrm>
              <a:off x="9411962" y="4518739"/>
              <a:ext cx="2307770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Link to my </a:t>
              </a:r>
              <a:r>
                <a:rPr lang="en-US" sz="900" b="1" dirty="0" err="1">
                  <a:solidFill>
                    <a:schemeClr val="bg1"/>
                  </a:solidFill>
                </a:rPr>
                <a:t>orcid</a:t>
              </a:r>
              <a:endParaRPr lang="en-KR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63EFD7D-27D4-D730-DE57-CC4B913E6D93}"/>
              </a:ext>
            </a:extLst>
          </p:cNvPr>
          <p:cNvSpPr txBox="1"/>
          <p:nvPr/>
        </p:nvSpPr>
        <p:spPr>
          <a:xfrm>
            <a:off x="1144358" y="2609720"/>
            <a:ext cx="98970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6000" i="0" dirty="0">
                <a:solidFill>
                  <a:schemeClr val="bg1"/>
                </a:solidFill>
                <a:effectLst/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820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F41AE9-0DF8-0A24-0B27-6C7709E8D5E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4</a:t>
            </a:fld>
            <a:endParaRPr lang="en-US" sz="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1AFB23C7-830D-9FFD-63AB-3A160250A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0" y="805892"/>
            <a:ext cx="5458210" cy="431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E4304-BCD2-DE53-A69D-214465964F34}"/>
              </a:ext>
            </a:extLst>
          </p:cNvPr>
          <p:cNvSpPr txBox="1"/>
          <p:nvPr/>
        </p:nvSpPr>
        <p:spPr>
          <a:xfrm>
            <a:off x="6336405" y="1944710"/>
            <a:ext cx="476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2400" b="1" dirty="0">
                <a:solidFill>
                  <a:schemeClr val="bg1"/>
                </a:solidFill>
              </a:rPr>
              <a:t>Core-collapse of massive stars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87F2E2-9162-AC9B-EB56-09306781F15E}"/>
              </a:ext>
            </a:extLst>
          </p:cNvPr>
          <p:cNvSpPr txBox="1"/>
          <p:nvPr/>
        </p:nvSpPr>
        <p:spPr>
          <a:xfrm>
            <a:off x="6336404" y="3874394"/>
            <a:ext cx="4765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2400" b="1" dirty="0">
                <a:solidFill>
                  <a:schemeClr val="bg1"/>
                </a:solidFill>
              </a:rPr>
              <a:t>Binary neutron star mergers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EA418-B112-37C4-81A8-F75859127FED}"/>
              </a:ext>
            </a:extLst>
          </p:cNvPr>
          <p:cNvSpPr txBox="1"/>
          <p:nvPr/>
        </p:nvSpPr>
        <p:spPr>
          <a:xfrm>
            <a:off x="6722773" y="2575775"/>
            <a:ext cx="4675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chemeClr val="bg1"/>
                </a:solidFill>
              </a:rPr>
              <a:t>Connection between long-duration </a:t>
            </a:r>
            <a:br>
              <a:rPr lang="en-KR" sz="1800" b="1" dirty="0">
                <a:solidFill>
                  <a:schemeClr val="bg1"/>
                </a:solidFill>
              </a:rPr>
            </a:br>
            <a:r>
              <a:rPr lang="en-KR" sz="1800" b="1" dirty="0">
                <a:solidFill>
                  <a:schemeClr val="bg1"/>
                </a:solidFill>
              </a:rPr>
              <a:t>GRBs and supernovae (e.g., many…)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392FB7-63C5-B151-9F13-90D02D7BF10A}"/>
              </a:ext>
            </a:extLst>
          </p:cNvPr>
          <p:cNvSpPr txBox="1"/>
          <p:nvPr/>
        </p:nvSpPr>
        <p:spPr>
          <a:xfrm>
            <a:off x="6707981" y="4560292"/>
            <a:ext cx="4675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KR" sz="1800" b="1" dirty="0">
                <a:solidFill>
                  <a:schemeClr val="bg1"/>
                </a:solidFill>
              </a:rPr>
              <a:t>Connection between short-duration GRBs and kilonovae (e.g., GRB170817A)</a:t>
            </a:r>
          </a:p>
        </p:txBody>
      </p:sp>
      <p:pic>
        <p:nvPicPr>
          <p:cNvPr id="17414" name="Picture 6" descr="Core collapse supernova – Exoplanet Exploration: Planets Beyond our Solar  System">
            <a:extLst>
              <a:ext uri="{FF2B5EF4-FFF2-40B4-BE49-F238E27FC236}">
                <a16:creationId xmlns:a16="http://schemas.microsoft.com/office/drawing/2014/main" id="{1AE538D1-8DFD-D47A-8284-EA26D53C3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8" t="25568" r="36389" b="22986"/>
          <a:stretch/>
        </p:blipFill>
        <p:spPr bwMode="auto">
          <a:xfrm>
            <a:off x="4206930" y="5359143"/>
            <a:ext cx="1068947" cy="110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What happens when neutron stars collide? | EurekAlert!">
            <a:extLst>
              <a:ext uri="{FF2B5EF4-FFF2-40B4-BE49-F238E27FC236}">
                <a16:creationId xmlns:a16="http://schemas.microsoft.com/office/drawing/2014/main" id="{20C498C5-D6E6-3E5D-66AC-1CE01D5B0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14108" r="16386" b="13537"/>
          <a:stretch/>
        </p:blipFill>
        <p:spPr bwMode="auto">
          <a:xfrm>
            <a:off x="1803007" y="5172284"/>
            <a:ext cx="1532622" cy="12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56DC0F-3683-0252-03C1-19E848BF303E}"/>
              </a:ext>
            </a:extLst>
          </p:cNvPr>
          <p:cNvCxnSpPr/>
          <p:nvPr/>
        </p:nvCxnSpPr>
        <p:spPr>
          <a:xfrm flipH="1">
            <a:off x="2833352" y="4111461"/>
            <a:ext cx="334851" cy="11214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E752F9-F25B-CA8C-452C-2F6C9F82ABF0}"/>
              </a:ext>
            </a:extLst>
          </p:cNvPr>
          <p:cNvCxnSpPr>
            <a:cxnSpLocks/>
          </p:cNvCxnSpPr>
          <p:nvPr/>
        </p:nvCxnSpPr>
        <p:spPr>
          <a:xfrm>
            <a:off x="4741974" y="4150098"/>
            <a:ext cx="0" cy="11214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A388F41-9FEE-E165-C326-FCC33411CF8A}"/>
              </a:ext>
            </a:extLst>
          </p:cNvPr>
          <p:cNvCxnSpPr>
            <a:cxnSpLocks/>
          </p:cNvCxnSpPr>
          <p:nvPr/>
        </p:nvCxnSpPr>
        <p:spPr>
          <a:xfrm>
            <a:off x="3734873" y="1236865"/>
            <a:ext cx="0" cy="325023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68F2E87-99E4-24A4-0E90-186C716A5781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5D1809-96E8-8F44-ABC6-F3286B7E1B08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CLASSICAL VIEW</a:t>
            </a:r>
          </a:p>
        </p:txBody>
      </p:sp>
    </p:spTree>
    <p:extLst>
      <p:ext uri="{BB962C8B-B14F-4D97-AF65-F5344CB8AC3E}">
        <p14:creationId xmlns:p14="http://schemas.microsoft.com/office/powerpoint/2010/main" val="23634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BREAK THE BAR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pic>
        <p:nvPicPr>
          <p:cNvPr id="15" name="Picture 14" descr="A graph of a graph of a graph&#10;&#10;Description automatically generated">
            <a:extLst>
              <a:ext uri="{FF2B5EF4-FFF2-40B4-BE49-F238E27FC236}">
                <a16:creationId xmlns:a16="http://schemas.microsoft.com/office/drawing/2014/main" id="{8429C1E8-2B64-F520-8B2A-ED3A8015B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13" y="1910654"/>
            <a:ext cx="5165569" cy="28367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5ED7A7-BE0F-6052-D9DD-25824C9AA606}"/>
              </a:ext>
            </a:extLst>
          </p:cNvPr>
          <p:cNvSpPr txBox="1"/>
          <p:nvPr/>
        </p:nvSpPr>
        <p:spPr>
          <a:xfrm>
            <a:off x="3557392" y="1603331"/>
            <a:ext cx="213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B.-B. Zhang</a:t>
            </a:r>
            <a:r>
              <a:rPr lang="en-KR" b="1" dirty="0">
                <a:solidFill>
                  <a:schemeClr val="bg1"/>
                </a:solidFill>
              </a:rPr>
              <a:t>+2021</a:t>
            </a:r>
            <a:endParaRPr lang="en-KR" sz="1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AB7F07-E98F-40E4-6248-96CA2BBAAC66}"/>
                  </a:ext>
                </a:extLst>
              </p:cNvPr>
              <p:cNvSpPr txBox="1"/>
              <p:nvPr/>
            </p:nvSpPr>
            <p:spPr>
              <a:xfrm>
                <a:off x="721276" y="4871113"/>
                <a:ext cx="47682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800" b="1" dirty="0">
                    <a:solidFill>
                      <a:schemeClr val="bg1"/>
                    </a:solidFill>
                  </a:rPr>
                  <a:t>GRB200826A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KR" sz="1800" b="1" dirty="0">
                    <a:solidFill>
                      <a:schemeClr val="bg1"/>
                    </a:solidFill>
                  </a:rPr>
                </a:br>
                <a:r>
                  <a:rPr lang="en-KR" sz="1800" b="1" dirty="0">
                    <a:solidFill>
                      <a:schemeClr val="bg1"/>
                    </a:solidFill>
                  </a:rPr>
                  <a:t>with its </a:t>
                </a:r>
                <a:r>
                  <a:rPr lang="en-KR" sz="1800" b="1" dirty="0">
                    <a:solidFill>
                      <a:srgbClr val="FFC000"/>
                    </a:solidFill>
                  </a:rPr>
                  <a:t>supernova</a:t>
                </a:r>
                <a:r>
                  <a:rPr lang="en-KR" sz="1800" b="1" dirty="0">
                    <a:solidFill>
                      <a:schemeClr val="bg1"/>
                    </a:solidFill>
                  </a:rPr>
                  <a:t> counterpart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AB7F07-E98F-40E4-6248-96CA2BBAA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6" y="4871113"/>
                <a:ext cx="4768241" cy="646331"/>
              </a:xfrm>
              <a:prstGeom prst="rect">
                <a:avLst/>
              </a:prstGeom>
              <a:blipFill>
                <a:blip r:embed="rId4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F609951-3F1A-85AC-240F-C75A503EB255}"/>
              </a:ext>
            </a:extLst>
          </p:cNvPr>
          <p:cNvSpPr txBox="1"/>
          <p:nvPr/>
        </p:nvSpPr>
        <p:spPr>
          <a:xfrm>
            <a:off x="9339934" y="1365337"/>
            <a:ext cx="213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A. Levan</a:t>
            </a:r>
            <a:r>
              <a:rPr lang="en-KR" b="1" dirty="0">
                <a:solidFill>
                  <a:schemeClr val="bg1"/>
                </a:solidFill>
              </a:rPr>
              <a:t>+2023</a:t>
            </a:r>
            <a:endParaRPr lang="en-KR" sz="1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CC1BC9-A270-AA96-EDC3-43C3F1D782DD}"/>
                  </a:ext>
                </a:extLst>
              </p:cNvPr>
              <p:cNvSpPr txBox="1"/>
              <p:nvPr/>
            </p:nvSpPr>
            <p:spPr>
              <a:xfrm>
                <a:off x="6503818" y="5697829"/>
                <a:ext cx="47682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</a:rPr>
                  <a:t> GRB 230307A</a:t>
                </a:r>
                <a:r>
                  <a:rPr lang="en-KR" sz="1800" b="1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𝟗𝟎</m:t>
                        </m:r>
                      </m:sub>
                    </m:sSub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≃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𝟑𝟓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1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KR" sz="1800" b="1" dirty="0">
                    <a:solidFill>
                      <a:schemeClr val="bg1"/>
                    </a:solidFill>
                  </a:rPr>
                </a:br>
                <a:r>
                  <a:rPr lang="en-KR" sz="1800" b="1" dirty="0">
                    <a:solidFill>
                      <a:schemeClr val="bg1"/>
                    </a:solidFill>
                  </a:rPr>
                  <a:t>with its </a:t>
                </a:r>
                <a:r>
                  <a:rPr lang="en-KR" sz="1800" b="1" dirty="0">
                    <a:solidFill>
                      <a:srgbClr val="FFC000"/>
                    </a:solidFill>
                  </a:rPr>
                  <a:t>kilonova</a:t>
                </a:r>
                <a:r>
                  <a:rPr lang="en-KR" sz="1800" b="1" dirty="0">
                    <a:solidFill>
                      <a:schemeClr val="bg1"/>
                    </a:solidFill>
                  </a:rPr>
                  <a:t> counterpart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ACC1BC9-A270-AA96-EDC3-43C3F1D78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3818" y="5697829"/>
                <a:ext cx="4768241" cy="646331"/>
              </a:xfrm>
              <a:prstGeom prst="rect">
                <a:avLst/>
              </a:prstGeom>
              <a:blipFill>
                <a:blip r:embed="rId5"/>
                <a:stretch>
                  <a:fillRect t="-3846" b="-1346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13EFE9E8-E007-DE2C-8092-9CD7043B47D3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083FF-02E8-3151-9AB9-E77A4B6DE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2486" y="1684629"/>
            <a:ext cx="4263988" cy="380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NOW, GRB TYPE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EFE9E8-E007-DE2C-8092-9CD7043B47D3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8881EB-87E8-57DA-F1FA-BA52F70BE139}"/>
              </a:ext>
            </a:extLst>
          </p:cNvPr>
          <p:cNvSpPr txBox="1"/>
          <p:nvPr/>
        </p:nvSpPr>
        <p:spPr>
          <a:xfrm>
            <a:off x="8029209" y="4920912"/>
            <a:ext cx="213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Zhang+2009</a:t>
            </a:r>
            <a:endParaRPr lang="en-KR" sz="1800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23DF7F9-C767-DC26-C2D8-FBDF506D9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871028"/>
              </p:ext>
            </p:extLst>
          </p:nvPr>
        </p:nvGraphicFramePr>
        <p:xfrm>
          <a:off x="2032000" y="1758688"/>
          <a:ext cx="8127999" cy="31699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4431079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30224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080373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000200"/>
                          </a:solidFill>
                        </a:rPr>
                        <a:t>Criterion</a:t>
                      </a:r>
                      <a:endParaRPr lang="en-KR" sz="2000" dirty="0">
                        <a:solidFill>
                          <a:srgbClr val="0002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rgbClr val="000200"/>
                          </a:solidFill>
                        </a:rPr>
                        <a:t>Type 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rgbClr val="000200"/>
                          </a:solidFill>
                        </a:rPr>
                        <a:t>Type II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Classical view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Short GRB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Long GRB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642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Duration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Usually short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Usually Long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230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GW signal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Unknown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1834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Counterpart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Kilonova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Supernova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878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Medium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Uniform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Wind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174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Host galaxy offset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Outskrit or outside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</a:t>
                      </a:r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ell inside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53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Redshift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Relatively low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KR" sz="2000" dirty="0">
                          <a:solidFill>
                            <a:schemeClr val="bg1"/>
                          </a:solidFill>
                        </a:rPr>
                        <a:t>Relatively high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18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8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2171700" y="517065"/>
            <a:ext cx="9072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GRB EMISSIONS</a:t>
            </a:r>
            <a:endParaRPr lang="en-KR" sz="40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156AD2-4092-4A3B-0FD8-FF5C28A85A81}"/>
              </a:ext>
            </a:extLst>
          </p:cNvPr>
          <p:cNvGrpSpPr/>
          <p:nvPr/>
        </p:nvGrpSpPr>
        <p:grpSpPr>
          <a:xfrm>
            <a:off x="1736541" y="1224951"/>
            <a:ext cx="8718917" cy="4796505"/>
            <a:chOff x="1736541" y="1224951"/>
            <a:chExt cx="8718917" cy="47965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677A37-567C-8480-BC56-705053074C53}"/>
                </a:ext>
              </a:extLst>
            </p:cNvPr>
            <p:cNvSpPr/>
            <p:nvPr/>
          </p:nvSpPr>
          <p:spPr>
            <a:xfrm>
              <a:off x="8288246" y="5498235"/>
              <a:ext cx="1341437" cy="523221"/>
            </a:xfrm>
            <a:prstGeom prst="rect">
              <a:avLst/>
            </a:prstGeom>
            <a:solidFill>
              <a:srgbClr val="0D0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pic>
          <p:nvPicPr>
            <p:cNvPr id="2" name="Picture 4" descr="Two steps of GRB radiation process namely i) prompt emission ii) afterglow emission">
              <a:extLst>
                <a:ext uri="{FF2B5EF4-FFF2-40B4-BE49-F238E27FC236}">
                  <a16:creationId xmlns:a16="http://schemas.microsoft.com/office/drawing/2014/main" id="{9C56D3C8-CF66-BDB4-2FC6-326FAC621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541" y="1224951"/>
              <a:ext cx="8718917" cy="4582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C0BA428-741C-75A2-3A3F-4BC1E81CF938}"/>
                </a:ext>
              </a:extLst>
            </p:cNvPr>
            <p:cNvSpPr/>
            <p:nvPr/>
          </p:nvSpPr>
          <p:spPr>
            <a:xfrm>
              <a:off x="4195762" y="4749799"/>
              <a:ext cx="1341437" cy="523221"/>
            </a:xfrm>
            <a:prstGeom prst="rect">
              <a:avLst/>
            </a:prstGeom>
            <a:solidFill>
              <a:srgbClr val="0D0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3BCC3D-A187-0A69-390F-62B469A75CC2}"/>
              </a:ext>
            </a:extLst>
          </p:cNvPr>
          <p:cNvSpPr txBox="1"/>
          <p:nvPr/>
        </p:nvSpPr>
        <p:spPr>
          <a:xfrm>
            <a:off x="4475161" y="4857006"/>
            <a:ext cx="134143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PROMPT EMISSION</a:t>
            </a:r>
            <a:endParaRPr lang="en-KR" sz="14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D632D-14DA-FFF1-780A-5800D7245E6E}"/>
              </a:ext>
            </a:extLst>
          </p:cNvPr>
          <p:cNvSpPr txBox="1"/>
          <p:nvPr/>
        </p:nvSpPr>
        <p:spPr>
          <a:xfrm>
            <a:off x="8170863" y="5481934"/>
            <a:ext cx="1697038" cy="307777"/>
          </a:xfrm>
          <a:prstGeom prst="rect">
            <a:avLst/>
          </a:prstGeom>
          <a:solidFill>
            <a:srgbClr val="0D0302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AFTERGLOW</a:t>
            </a:r>
            <a:endParaRPr lang="en-KR" sz="1400" b="1" dirty="0">
              <a:solidFill>
                <a:schemeClr val="bg1"/>
              </a:solidFill>
              <a:latin typeface="Hiragino Kaku Gothic Std W8" panose="020B0800000000000000" pitchFamily="34" charset="-128"/>
              <a:ea typeface="Hiragino Kaku Gothic Std W8" panose="020B0800000000000000" pitchFamily="34" charset="-128"/>
              <a:cs typeface="Krungthep" panose="020004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D3843D-C3AC-9E31-79D8-F5A08DCF6C31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9C7B5-5F05-7FF3-0B98-48F39060D564}"/>
              </a:ext>
            </a:extLst>
          </p:cNvPr>
          <p:cNvSpPr txBox="1"/>
          <p:nvPr/>
        </p:nvSpPr>
        <p:spPr>
          <a:xfrm>
            <a:off x="679758" y="5017496"/>
            <a:ext cx="33413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Both type of GRBs are believed to have a similar physical mechanism (</a:t>
            </a:r>
            <a:r>
              <a:rPr lang="en-US" sz="1600" b="1" dirty="0" err="1">
                <a:solidFill>
                  <a:schemeClr val="bg1"/>
                </a:solidFill>
              </a:rPr>
              <a:t>Ghirlanda</a:t>
            </a:r>
            <a:r>
              <a:rPr lang="en-KR" sz="1600" b="1" dirty="0">
                <a:solidFill>
                  <a:schemeClr val="bg1"/>
                </a:solidFill>
              </a:rPr>
              <a:t>+2011, </a:t>
            </a:r>
            <a:r>
              <a:rPr lang="en-US" sz="1600" b="1" dirty="0" err="1">
                <a:solidFill>
                  <a:schemeClr val="bg1"/>
                </a:solidFill>
              </a:rPr>
              <a:t>Shahmoradi</a:t>
            </a:r>
            <a:r>
              <a:rPr lang="en-KR" sz="1600" b="1" dirty="0">
                <a:solidFill>
                  <a:schemeClr val="bg1"/>
                </a:solidFill>
              </a:rPr>
              <a:t>+2015, …)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1139868" y="517065"/>
            <a:ext cx="10104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Fermi 𝛄-ray Space Telescope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pic>
        <p:nvPicPr>
          <p:cNvPr id="2" name="Picture 2" descr="Image result for fermi satellite">
            <a:extLst>
              <a:ext uri="{FF2B5EF4-FFF2-40B4-BE49-F238E27FC236}">
                <a16:creationId xmlns:a16="http://schemas.microsoft.com/office/drawing/2014/main" id="{3C9662F9-FA10-5A20-C277-60AC4CA6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512" y="2705100"/>
            <a:ext cx="6074208" cy="34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11B15DF-6351-BE54-0654-F8028D6E4E50}"/>
              </a:ext>
            </a:extLst>
          </p:cNvPr>
          <p:cNvSpPr/>
          <p:nvPr/>
        </p:nvSpPr>
        <p:spPr>
          <a:xfrm>
            <a:off x="1426286" y="1794782"/>
            <a:ext cx="933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Fermi Gamma-ray Space Telescope </a:t>
            </a:r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was</a:t>
            </a:r>
            <a:r>
              <a:rPr lang="en-US" altLang="en-US" b="1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launched on 2008 with </a:t>
            </a:r>
            <a:r>
              <a:rPr lang="en-US" altLang="en-US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two instruments</a:t>
            </a:r>
          </a:p>
        </p:txBody>
      </p:sp>
    </p:spTree>
    <p:extLst>
      <p:ext uri="{BB962C8B-B14F-4D97-AF65-F5344CB8AC3E}">
        <p14:creationId xmlns:p14="http://schemas.microsoft.com/office/powerpoint/2010/main" val="75194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5F356E-22DE-1DD0-8FC3-19736E7D8F19}"/>
              </a:ext>
            </a:extLst>
          </p:cNvPr>
          <p:cNvSpPr txBox="1"/>
          <p:nvPr/>
        </p:nvSpPr>
        <p:spPr>
          <a:xfrm>
            <a:off x="1139868" y="517065"/>
            <a:ext cx="101043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KR" sz="40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Fermi 𝛄-ray Space Telescope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9B5380E-BD2E-CB69-477E-FACF28E8FB8C}"/>
              </a:ext>
            </a:extLst>
          </p:cNvPr>
          <p:cNvSpPr txBox="1"/>
          <p:nvPr/>
        </p:nvSpPr>
        <p:spPr>
          <a:xfrm rot="16200000">
            <a:off x="10478978" y="5120968"/>
            <a:ext cx="30874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1600" b="1" dirty="0">
                <a:solidFill>
                  <a:schemeClr val="bg1"/>
                </a:solidFill>
                <a:latin typeface="Hiragino Kaku Gothic Std W8" panose="020B0800000000000000" pitchFamily="34" charset="-128"/>
                <a:ea typeface="Hiragino Kaku Gothic Std W8" panose="020B0800000000000000" pitchFamily="34" charset="-128"/>
                <a:cs typeface="Krungthep" panose="02000400000000000000" pitchFamily="2" charset="-34"/>
              </a:rPr>
              <a:t>GAMMA-RAY BURST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1CAAED-02C5-BA9A-0B74-50DC45A475AE}"/>
              </a:ext>
            </a:extLst>
          </p:cNvPr>
          <p:cNvSpPr/>
          <p:nvPr/>
        </p:nvSpPr>
        <p:spPr>
          <a:xfrm>
            <a:off x="457200" y="2728580"/>
            <a:ext cx="5497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Gamma-ray Burst Monitor (GBM)</a:t>
            </a:r>
          </a:p>
        </p:txBody>
      </p:sp>
      <p:pic>
        <p:nvPicPr>
          <p:cNvPr id="9" name="Picture 2" descr="Image result for fermi satellite">
            <a:extLst>
              <a:ext uri="{FF2B5EF4-FFF2-40B4-BE49-F238E27FC236}">
                <a16:creationId xmlns:a16="http://schemas.microsoft.com/office/drawing/2014/main" id="{CC2FF30A-89F4-0CD2-2166-A5A642CA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552" y="2857811"/>
            <a:ext cx="4180185" cy="23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65EB56-64EE-46B8-E665-63552672F433}"/>
              </a:ext>
            </a:extLst>
          </p:cNvPr>
          <p:cNvSpPr/>
          <p:nvPr/>
        </p:nvSpPr>
        <p:spPr>
          <a:xfrm>
            <a:off x="1426286" y="1794782"/>
            <a:ext cx="9339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Fermi Gamma-ray Space Telescope </a:t>
            </a:r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was</a:t>
            </a:r>
            <a:r>
              <a:rPr lang="en-US" altLang="en-US" b="1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launched on 2008 with </a:t>
            </a:r>
            <a:r>
              <a:rPr lang="en-US" altLang="en-US" b="1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two instruments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F042F-073F-04BB-CFD1-907A4F6CCC98}"/>
              </a:ext>
            </a:extLst>
          </p:cNvPr>
          <p:cNvSpPr/>
          <p:nvPr/>
        </p:nvSpPr>
        <p:spPr>
          <a:xfrm>
            <a:off x="457200" y="405659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Large Area Telescope (LAT)</a:t>
            </a:r>
          </a:p>
        </p:txBody>
      </p:sp>
    </p:spTree>
    <p:extLst>
      <p:ext uri="{BB962C8B-B14F-4D97-AF65-F5344CB8AC3E}">
        <p14:creationId xmlns:p14="http://schemas.microsoft.com/office/powerpoint/2010/main" val="3430060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b="1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Unique Paper Plane PowerPoint Templates</Template>
  <TotalTime>87679</TotalTime>
  <Words>1262</Words>
  <Application>Microsoft Macintosh PowerPoint</Application>
  <PresentationFormat>Widescreen</PresentationFormat>
  <Paragraphs>317</Paragraphs>
  <Slides>32</Slides>
  <Notes>26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Hiragino Kaku Gothic Std W8</vt:lpstr>
      <vt:lpstr>ＭＳ Ｐゴシック</vt:lpstr>
      <vt:lpstr>나눔스퀘어 Bold</vt:lpstr>
      <vt:lpstr>Arial</vt:lpstr>
      <vt:lpstr>Calibri</vt:lpstr>
      <vt:lpstr>Cambria Math</vt:lpstr>
      <vt:lpstr>Helvetica</vt:lpstr>
      <vt:lpstr>Helvetica Neue</vt:lpstr>
      <vt:lpstr>Univers</vt:lpstr>
      <vt:lpstr>21_BasicWhite</vt:lpstr>
      <vt:lpstr>Gamma-ray Bursts from Prompt to Afterglow What can we learn from the Fermi GRBs</vt:lpstr>
      <vt:lpstr>PowerPoint Presentation</vt:lpstr>
      <vt:lpstr>A Unique Laboratory for Modern Astrophysics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RADIUS ESTIMATION</vt:lpstr>
      <vt:lpstr>IDENTIFIED</vt:lpstr>
      <vt:lpstr>PREFERRED MODEL</vt:lpstr>
      <vt:lpstr>PowerPoint Presentation</vt:lpstr>
      <vt:lpstr>PowerPoint Presentation</vt:lpstr>
      <vt:lpstr>PowerPoint Presentation</vt:lpstr>
      <vt:lpstr>Let’s focus on afterglow  in high energies  </vt:lpstr>
      <vt:lpstr>PowerPoint Presentation</vt:lpstr>
      <vt:lpstr>PowerPoint Presentation</vt:lpstr>
      <vt:lpstr>PowerPoint Presentation</vt:lpstr>
      <vt:lpstr>PowerPoint Presentation</vt:lpstr>
      <vt:lpstr>BRIGHTEST OF ALL TIME (BOAT)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tak donggeun</dc:creator>
  <cp:lastModifiedBy>탁동근</cp:lastModifiedBy>
  <cp:revision>221</cp:revision>
  <dcterms:created xsi:type="dcterms:W3CDTF">2023-01-06T06:09:50Z</dcterms:created>
  <dcterms:modified xsi:type="dcterms:W3CDTF">2025-11-20T04:26:57Z</dcterms:modified>
</cp:coreProperties>
</file>