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1485" r:id="rId2"/>
    <p:sldId id="1487" r:id="rId3"/>
    <p:sldId id="1538" r:id="rId4"/>
    <p:sldId id="1548" r:id="rId5"/>
    <p:sldId id="969" r:id="rId6"/>
    <p:sldId id="738" r:id="rId7"/>
    <p:sldId id="743" r:id="rId8"/>
    <p:sldId id="1549" r:id="rId9"/>
    <p:sldId id="1539" r:id="rId10"/>
    <p:sldId id="744" r:id="rId11"/>
    <p:sldId id="1013" r:id="rId12"/>
    <p:sldId id="1555" r:id="rId13"/>
    <p:sldId id="1556" r:id="rId14"/>
    <p:sldId id="1557" r:id="rId15"/>
    <p:sldId id="1544" r:id="rId16"/>
    <p:sldId id="1550" r:id="rId17"/>
    <p:sldId id="1551" r:id="rId18"/>
    <p:sldId id="1552" r:id="rId19"/>
    <p:sldId id="1553" r:id="rId20"/>
    <p:sldId id="1554" r:id="rId21"/>
    <p:sldId id="1558" r:id="rId22"/>
    <p:sldId id="1559" r:id="rId23"/>
    <p:sldId id="1541" r:id="rId24"/>
    <p:sldId id="1561" r:id="rId25"/>
    <p:sldId id="1543" r:id="rId26"/>
    <p:sldId id="1540" r:id="rId27"/>
    <p:sldId id="1562" r:id="rId28"/>
    <p:sldId id="1563" r:id="rId29"/>
    <p:sldId id="1560" r:id="rId30"/>
    <p:sldId id="1564" r:id="rId31"/>
  </p:sldIdLst>
  <p:sldSz cx="12192000" cy="6858000"/>
  <p:notesSz cx="7099300" cy="10234613"/>
  <p:embeddedFontLst>
    <p:embeddedFont>
      <p:font typeface="Cambria Math" panose="02040503050406030204" pitchFamily="18" charset="0"/>
      <p:regular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Wingdings 2" panose="05020102010507070707" pitchFamily="18" charset="2"/>
      <p:regular r:id="rId43"/>
    </p:embeddedFont>
    <p:embeddedFont>
      <p:font typeface="Wingdings 3" panose="05040102010807070707" pitchFamily="18" charset="2"/>
      <p:regular r:id="rId44"/>
    </p:embeddedFont>
    <p:embeddedFont>
      <p:font typeface="맑은 고딕" panose="020B0503020000020004" pitchFamily="50" charset="-127"/>
      <p:regular r:id="rId45"/>
      <p:bold r:id="rId46"/>
    </p:embeddedFont>
  </p:embeddedFontLst>
  <p:custDataLst>
    <p:tags r:id="rId4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1F5D"/>
    <a:srgbClr val="C8E7A7"/>
    <a:srgbClr val="6A6A6A"/>
    <a:srgbClr val="BFC0C0"/>
    <a:srgbClr val="B9D8DF"/>
    <a:srgbClr val="8CD9E9"/>
    <a:srgbClr val="1FAECD"/>
    <a:srgbClr val="BBCED2"/>
    <a:srgbClr val="78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5" autoAdjust="0"/>
    <p:restoredTop sz="96018" autoAdjust="0"/>
  </p:normalViewPr>
  <p:slideViewPr>
    <p:cSldViewPr>
      <p:cViewPr varScale="1">
        <p:scale>
          <a:sx n="70" d="100"/>
          <a:sy n="70" d="100"/>
        </p:scale>
        <p:origin x="34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1649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503" y="0"/>
            <a:ext cx="3076143" cy="511649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5CE81F6A-F360-44E3-9248-9F5569E1EFC8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330"/>
            <a:ext cx="3076143" cy="511648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503" y="9721330"/>
            <a:ext cx="3076143" cy="511648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862D1FC5-9452-487E-AAA4-2714D0DF6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494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9352" tIns="49676" rIns="99352" bIns="49676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9352" tIns="49676" rIns="99352" bIns="49676" rtlCol="0"/>
          <a:lstStyle>
            <a:lvl1pPr algn="r">
              <a:defRPr sz="1300"/>
            </a:lvl1pPr>
          </a:lstStyle>
          <a:p>
            <a:fld id="{F886BDAE-3E80-47B1-A770-C41C129D5933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352" tIns="49676" rIns="99352" bIns="4967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352" tIns="49676" rIns="99352" bIns="49676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9352" tIns="49676" rIns="99352" bIns="49676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9352" tIns="49676" rIns="99352" bIns="49676" rtlCol="0" anchor="b"/>
          <a:lstStyle>
            <a:lvl1pPr algn="r">
              <a:defRPr sz="1300"/>
            </a:lvl1pPr>
          </a:lstStyle>
          <a:p>
            <a:fld id="{1DDCD919-7538-441A-A2CA-B299181936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73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356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17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844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A431C-5B53-160C-65F4-7D1F112D0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3AA0DD-BC33-43E2-3999-18645F270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1EAFCDC-E92F-C8A1-62E5-2B3CE17A1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baseline="0" dirty="0"/>
              <a:t>Relativistic (DCE: Dirac Continuous E) &amp; non-relativistic (PW &amp; SCE: Schrodinger Continuous E) treatments result in similar-shaped distributions. Both treatments peak at the same location and exhibit a similar declining trend, w/ the relativistic treatment dominating at high q transfer. </a:t>
            </a:r>
          </a:p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baseline="0" dirty="0" err="1"/>
              <a:t>Peudoscalar</a:t>
            </a:r>
            <a:r>
              <a:rPr lang="en-US" altLang="ko-KR" baseline="0" dirty="0"/>
              <a:t> mediator: distinct differences between the two treatments. The relativistic treatment peaks at higher momentum transfer, due to the q dependence of the matrix element, and displays a rising behavior in regions where the non-relativistic (PW and SCE) treatment shows a declining trend.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9C46C8-095A-AD4F-DAB7-3AAFDADC6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04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5D97C-B71C-C89F-2938-CB36F1B79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10C14C6-09E9-4BD9-734E-127144A44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7AE16-1509-1CB6-084F-E4756E0AC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baseline="0" dirty="0"/>
              <a:t>nuclear recoil data from the LUX-ZEPLIN (LZ) experiment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D913CB-F5A9-7E7E-E930-AAE1A45AAE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489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D0256-582C-0D4F-5E01-A00A4633A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5D3E11D-7FDD-9247-F7D6-811BB4873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9FE378-EABE-784E-53E2-8ED303E76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Two-component scalar DM. When the resonance condition for DM masses is fulfilled, the elastic co-scattering processes between two components of DM (u-channel processes) are enhanced due to the Yukawa potential with a small effective mass for the lighter DM mediator, so we can use such co-scattering processes for DM to explain the small-scale problems at galaxies.</a:t>
            </a: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BDE8A1-18EC-DC6B-F34F-9B4D73891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171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CD136-5D21-D5E0-5072-18535DEAE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55FD7C-0238-1B4F-41EA-530CE6A84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408138-6943-23D1-43AC-29C1C392E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b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9DC6BA-F5E7-13F1-2F21-A899300A4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545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48C99-919F-A173-4A7E-56F7D0C72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8399FDA-CBDF-0772-8A86-CD4388C9F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5BD4E5B-D6A8-DC2A-6EB4-87A33DD07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2 − 3.5</a:t>
            </a:r>
            <a:r>
              <a:rPr lang="ko-KR" altLang="en-US" dirty="0"/>
              <a:t>𝜎 </a:t>
            </a:r>
            <a:r>
              <a:rPr lang="en-US" altLang="ko-KR" dirty="0"/>
              <a:t>Tension with </a:t>
            </a:r>
            <a:r>
              <a:rPr lang="en-US" altLang="ko-KR" dirty="0" err="1"/>
              <a:t>IceCube</a:t>
            </a:r>
            <a:r>
              <a:rPr lang="en-US" altLang="ko-KR" dirty="0"/>
              <a:t>, depending on the neutrino source</a:t>
            </a:r>
          </a:p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Exponentially suppressed by Earth's shielding = overburden: ∼ 10 times more at KM3NeT. </a:t>
            </a:r>
          </a:p>
          <a:p>
            <a:pPr marL="0" marR="0" lvl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baseline="0" dirty="0"/>
              <a:t>Muon neutrino?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C8942D-45B6-265F-73FB-9E658E17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437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24B77-AA71-7F06-50C8-1325A749B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1A3D6C9-72D6-D3E7-F750-E86134585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93DDF44-2F39-A3B9-7DD3-24A3A1807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baseline="0" dirty="0"/>
              <a:t>Muon neutrino?</a:t>
            </a:r>
          </a:p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In producing the SHDM, the normal FO mechanism fails due to overproduction, and the FI mechanism demands a very tiny gauge coupling value. To overcome these, we need to reduce the DM abundance and one of the mechanisms is through the entropy injection when the </a:t>
            </a:r>
            <a:r>
              <a:rPr lang="en-US" altLang="ko-KR" dirty="0" err="1"/>
              <a:t>inflaton</a:t>
            </a:r>
            <a:r>
              <a:rPr lang="en-US" altLang="ko-KR" dirty="0"/>
              <a:t> decays to the SM bath in a low reheating scenario.</a:t>
            </a:r>
            <a:endParaRPr lang="en-US" altLang="ko-KR" baseline="0" dirty="0"/>
          </a:p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Ultra-high E neutrinos originate from the decay of a super-heavy sterile neutrino produced via the Hawking evaporation of PBHs in the early Universe</a:t>
            </a: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FEC264-881A-325E-B8A3-F344580D2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514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662C1-BAEF-AFB8-9855-F19135239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24F20D-E2C5-D5D0-94AB-B98082704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9683383-0C38-C6F3-F2FD-88F138448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9B8D6E-D7A8-3663-BC84-CDB1556DD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66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53F6-9D1C-B201-1A50-9BC5700B3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B421153-3453-BEEB-3283-CE01967E5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8767A4-8EC6-DA0B-AE5A-C94A191CD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Dark matter scattering to a </a:t>
            </a:r>
            <a:r>
              <a:rPr lang="en-US" altLang="ko-KR" dirty="0" err="1"/>
              <a:t>muonphilic</a:t>
            </a:r>
            <a:r>
              <a:rPr lang="en-US" altLang="ko-KR" dirty="0"/>
              <a:t> intermediate state inside Earth</a:t>
            </a: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F2BF10-C171-028D-39AB-C22F1F0D05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28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332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F259E-86DA-4D28-7B18-ED51DD73E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EF48AA8-D2BC-1818-FFC3-9ECCB55AB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E4A62B-B25B-E6C0-298C-6C971FDEC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0CE8A5-C096-7C18-6787-E0A937DB00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638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C47DE-BFCE-7DFE-7749-D6052C487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2DD3E1-12F6-9442-5727-16AAB709A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173FA1B-7A47-E88D-D5CE-2CD140BC7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estimate the sensitivity of the Search for Hidden Particles (</a:t>
            </a:r>
            <a:r>
              <a:rPr lang="en-US" altLang="ko-KR" dirty="0" err="1"/>
              <a:t>SHiP</a:t>
            </a:r>
            <a:r>
              <a:rPr lang="en-US" altLang="ko-KR" dirty="0"/>
              <a:t>) experiment to the 3+1 model using the CC DIS event spectrum. </a:t>
            </a:r>
          </a:p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short-baseline oscillation: A dual baseline approach by suggesting Far SND (FSND) at 120 m with Near SND (NSND) at 27 m.</a:t>
            </a: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DE16F4-6C94-52A7-DDD0-56F512C20D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100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A4761-E4BA-7948-7827-06B30B79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DA74C64-4B70-549A-BEC8-72EBD94EB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34ACB45-3DBC-2BB8-0B71-EB19BE5EA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new physics on the interactions of neutrinos with other particles can be parametrized by a set of effective 4-fermion operators called neutrino NSIs. This NSI framework is useful for studying the complementarity between different types of neutrino experiments. </a:t>
            </a:r>
          </a:p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combination of low- and high-E experiments results in a viable approach to break NSI degeneracies within the context of simplified models.</a:t>
            </a:r>
          </a:p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high-energy colliders often probe the mass scale associated with the four-fermion operators, the effective field theory approach becomes invalid and explicit models must be utilized.</a:t>
            </a:r>
          </a:p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The impact of NSI on SN neutrino emission</a:t>
            </a: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B9E227-9C8E-6FF1-90D0-4170CC21B6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66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C0336-CF72-67E6-A8FC-CC1F09FF2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96237C4-77A1-A758-B107-642A37DE1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A38117B-95A7-7AA0-B57D-EEB84A155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b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08995D-66EA-07D8-9F2B-F912E4AB0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490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1700-C221-FABB-7294-511EDFA4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36A6CB-89DF-5E58-AD79-C7C41328A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5C7F54C-89C3-0CE1-BA0C-D2C310F16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PBHs &lt; 10^9 g, evaporated before BBN, can induce significant </a:t>
            </a:r>
            <a:r>
              <a:rPr lang="en-US" altLang="ko-KR" dirty="0" err="1"/>
              <a:t>isocurvature</a:t>
            </a:r>
            <a:r>
              <a:rPr lang="en-US" altLang="ko-KR" dirty="0"/>
              <a:t> perturbations due to their biased clustering amplitude and the branching ratio of the Hawking radiation differing from the abundance ratio.</a:t>
            </a:r>
          </a:p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investigate the production of primordial black holes and gravitational waves in composite hybrid inflation. Starting from an effective chiral </a:t>
            </a:r>
            <a:r>
              <a:rPr lang="en-US" altLang="ko-KR" dirty="0" err="1"/>
              <a:t>Lagrangian</a:t>
            </a:r>
            <a:r>
              <a:rPr lang="en-US" altLang="ko-KR" dirty="0"/>
              <a:t> with a </a:t>
            </a:r>
            <a:r>
              <a:rPr lang="en-US" altLang="ko-KR" dirty="0" err="1"/>
              <a:t>dilaton</a:t>
            </a:r>
            <a:r>
              <a:rPr lang="en-US" altLang="ko-KR" dirty="0"/>
              <a:t> and </a:t>
            </a:r>
            <a:r>
              <a:rPr lang="en-US" altLang="ko-KR" dirty="0" err="1"/>
              <a:t>pions</a:t>
            </a:r>
            <a:r>
              <a:rPr lang="en-US" altLang="ko-KR" dirty="0"/>
              <a:t>, we identify inflation occurring due to the walking dynamics of the theory. Curvature perturbations grow exponentially, producing copious PBHs and a stochastic GW background.</a:t>
            </a:r>
          </a:p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2E5612-E410-90D2-6564-37C1114D5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983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4D57C-9224-BEAB-B599-78DB21DEC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37D5F5D-89ED-261F-09E5-2484D4993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466F52-5537-2B53-F7ED-D08DE8442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26C145-37AD-C640-9C8E-8E75F81E6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280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18C6C-D1AE-7496-68B2-13D06BA7A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8945905-A69E-F931-4E3F-0378F4BB4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E7C771C-1161-84A9-CF4C-FB0B87677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F7165F-C853-0ABA-EFC9-2789F469D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798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BD677-18A5-938E-E012-E61E9FD6A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946D1BC-5EFA-6ABA-395B-0A1A949C7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4C9A06-2C44-3B03-765D-C8FEA05B7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b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7E3EA0-28C6-5341-E680-E3805F625E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6788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F9A04-FAAA-44C7-1087-E997375CE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7AA2B79-7994-9EF1-E0C5-10E2D4749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A22FD8-B969-DA8E-EA34-DA4B1B22A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first matching of the real SU(2)_L Higgs triplet extension of the SM to the Higgs effective field theory, </a:t>
            </a:r>
            <a:r>
              <a:rPr lang="en-US" altLang="ko-KR" dirty="0" err="1"/>
              <a:t>hh→hh</a:t>
            </a:r>
            <a:r>
              <a:rPr lang="en-US" altLang="ko-KR" dirty="0"/>
              <a:t>, </a:t>
            </a:r>
            <a:r>
              <a:rPr lang="en-US" altLang="ko-KR" dirty="0" err="1"/>
              <a:t>WW→hh</a:t>
            </a:r>
            <a:r>
              <a:rPr lang="en-US" altLang="ko-KR" dirty="0"/>
              <a:t>, </a:t>
            </a:r>
            <a:r>
              <a:rPr lang="en-US" altLang="ko-KR" dirty="0" err="1"/>
              <a:t>ZZ→hh</a:t>
            </a:r>
            <a:r>
              <a:rPr lang="en-US" altLang="ko-KR" dirty="0"/>
              <a:t> </a:t>
            </a:r>
            <a:r>
              <a:rPr lang="ko-KR" altLang="en-US" dirty="0"/>
              <a:t>산란에서 </a:t>
            </a:r>
            <a:r>
              <a:rPr lang="en-US" altLang="ko-KR" dirty="0"/>
              <a:t>HEFT</a:t>
            </a:r>
            <a:r>
              <a:rPr lang="ko-KR" altLang="en-US" dirty="0"/>
              <a:t>와 </a:t>
            </a:r>
            <a:r>
              <a:rPr lang="en-US" altLang="ko-KR" dirty="0"/>
              <a:t>SMEFT </a:t>
            </a:r>
            <a:r>
              <a:rPr lang="ko-KR" altLang="en-US" dirty="0"/>
              <a:t>예측을 비교</a:t>
            </a:r>
            <a:r>
              <a:rPr lang="en-US" altLang="ko-KR" dirty="0"/>
              <a:t>. </a:t>
            </a:r>
            <a:r>
              <a:rPr lang="ko-KR" altLang="en-US" b="1" dirty="0"/>
              <a:t>강한 전이</a:t>
            </a:r>
            <a:r>
              <a:rPr lang="en-US" altLang="ko-KR" b="1" dirty="0"/>
              <a:t>(phase transition) </a:t>
            </a:r>
            <a:r>
              <a:rPr lang="ko-KR" altLang="en-US" b="1" dirty="0"/>
              <a:t>영역에서 </a:t>
            </a:r>
            <a:r>
              <a:rPr lang="en-US" altLang="ko-KR" b="1" dirty="0"/>
              <a:t>SMEFT</a:t>
            </a:r>
            <a:r>
              <a:rPr lang="ko-KR" altLang="en-US" b="1" dirty="0"/>
              <a:t>보다 </a:t>
            </a:r>
            <a:r>
              <a:rPr lang="en-US" altLang="ko-KR" b="1" dirty="0"/>
              <a:t>HEFT</a:t>
            </a:r>
            <a:r>
              <a:rPr lang="ko-KR" altLang="en-US" b="1" dirty="0"/>
              <a:t>가 더 적합</a:t>
            </a:r>
            <a:r>
              <a:rPr lang="ko-KR" altLang="en-US" dirty="0"/>
              <a:t>함을 보임</a:t>
            </a:r>
            <a:r>
              <a:rPr lang="en-US" altLang="ko-KR" dirty="0"/>
              <a:t>.</a:t>
            </a: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5F7B1F-7A1E-A537-CE26-7FE9C3868D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400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B2655-0718-B1E8-098A-F7EC2F4B1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C420C3C-C820-AF2E-4E1B-B17191CA2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612574D-5512-C836-1D24-8083379B4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dirty="0"/>
              <a:t>A modular architecture called Analysis Model (AM) was developed as a deep learning framework tailored for jet classification. AM can be used to adjust the simulated event distribution with experimental measurements through event reweighting.</a:t>
            </a:r>
          </a:p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Detecting the radiative decay of very weakly interacting particles by leveraging the extreme sensitivity of quantum devices, such as superconducting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transmon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qubits and trapped ion systems, to faint electromagnetic signals. </a:t>
            </a: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4E2AFC-5825-EAF3-52DE-0880FA1502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79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CEBAB-E24E-3AF1-E9A2-C428A74DD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0428C1-C301-650D-A9FF-F5DFB3EA4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94DE915-CF94-8315-21D6-D73C163FE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FF339E-AC42-D044-CBE0-D507EECEC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426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2D843-4204-A199-AA60-4E8BB827A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276ACF4-3C70-AB59-FEA3-4A2D947EF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4D14197-95E2-496B-00CE-31C19D493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2C1C14-C948-581D-1336-9D0733D7C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23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E5165-5EC0-3FF9-D775-69DEAFF28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16C4DD-7480-21F7-A3F4-8F82B66A7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9A4D35-9C5B-3111-3C3A-FA1BD50AF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863B9E2-2C09-CECF-E10A-AD3225E02D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04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7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226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79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8D7E0-1CAA-B9C8-CADF-C4BFBCFB6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89FAF1-D1F0-C746-BCED-F32FD701F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3FBA44A-9182-5FA4-9959-A5248E41A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baseline="0" dirty="0"/>
              <a:t>DM</a:t>
            </a:r>
            <a:r>
              <a:rPr lang="ko-KR" altLang="en-US" baseline="0" dirty="0"/>
              <a:t> </a:t>
            </a:r>
            <a:r>
              <a:rPr lang="en-US" altLang="ko-KR" baseline="0" dirty="0"/>
              <a:t>capture</a:t>
            </a:r>
            <a:r>
              <a:rPr lang="ko-KR" altLang="en-US" baseline="0" dirty="0"/>
              <a:t> </a:t>
            </a:r>
            <a:r>
              <a:rPr lang="en-US" altLang="ko-KR" baseline="0" dirty="0"/>
              <a:t>by</a:t>
            </a:r>
            <a:r>
              <a:rPr lang="ko-KR" altLang="en-US" baseline="0" dirty="0"/>
              <a:t> </a:t>
            </a:r>
            <a:r>
              <a:rPr lang="en-US" altLang="ko-KR" baseline="0" dirty="0"/>
              <a:t>RG</a:t>
            </a:r>
            <a:r>
              <a:rPr lang="ko-KR" altLang="en-US" baseline="0" dirty="0"/>
              <a:t> </a:t>
            </a:r>
            <a:r>
              <a:rPr lang="en-US" altLang="ko-KR" baseline="0" dirty="0">
                <a:sym typeface="Wingdings" panose="05000000000000000000" pitchFamily="2" charset="2"/>
              </a:rPr>
              <a:t> additional</a:t>
            </a:r>
            <a:r>
              <a:rPr lang="ko-KR" altLang="en-US" baseline="0" dirty="0"/>
              <a:t> </a:t>
            </a:r>
            <a:r>
              <a:rPr lang="en-US" altLang="ko-KR" baseline="0" dirty="0"/>
              <a:t>E </a:t>
            </a:r>
            <a:r>
              <a:rPr lang="en-US" altLang="ko-KR" baseline="0" dirty="0">
                <a:sym typeface="Wingdings" panose="05000000000000000000" pitchFamily="2" charset="2"/>
              </a:rPr>
              <a:t> T increase</a:t>
            </a: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621778-D49B-BBEB-048A-57E30CDCE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54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C62AD-7CB7-CADF-CC94-C219907B7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E7029FE-D1A6-B76F-049C-4A39D306C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B073D5F-1C9E-79C5-057D-5867C66C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baseline="0" dirty="0"/>
              <a:t>DM</a:t>
            </a:r>
            <a:r>
              <a:rPr lang="ko-KR" altLang="en-US" baseline="0" dirty="0"/>
              <a:t> </a:t>
            </a:r>
            <a:r>
              <a:rPr lang="en-US" altLang="ko-KR" baseline="0" dirty="0"/>
              <a:t>capture</a:t>
            </a:r>
            <a:r>
              <a:rPr lang="ko-KR" altLang="en-US" baseline="0" dirty="0"/>
              <a:t> </a:t>
            </a:r>
            <a:r>
              <a:rPr lang="en-US" altLang="ko-KR" baseline="0" dirty="0"/>
              <a:t>by</a:t>
            </a:r>
            <a:r>
              <a:rPr lang="ko-KR" altLang="en-US" baseline="0" dirty="0"/>
              <a:t> </a:t>
            </a:r>
            <a:r>
              <a:rPr lang="en-US" altLang="ko-KR" baseline="0" dirty="0"/>
              <a:t>RG</a:t>
            </a:r>
            <a:r>
              <a:rPr lang="ko-KR" altLang="en-US" baseline="0" dirty="0"/>
              <a:t> </a:t>
            </a:r>
            <a:r>
              <a:rPr lang="en-US" altLang="ko-KR" baseline="0" dirty="0">
                <a:sym typeface="Wingdings" panose="05000000000000000000" pitchFamily="2" charset="2"/>
              </a:rPr>
              <a:t> additional</a:t>
            </a:r>
            <a:r>
              <a:rPr lang="ko-KR" altLang="en-US" baseline="0" dirty="0"/>
              <a:t> </a:t>
            </a:r>
            <a:r>
              <a:rPr lang="en-US" altLang="ko-KR" baseline="0" dirty="0"/>
              <a:t>E </a:t>
            </a:r>
            <a:r>
              <a:rPr lang="en-US" altLang="ko-KR" baseline="0" dirty="0">
                <a:sym typeface="Wingdings" panose="05000000000000000000" pitchFamily="2" charset="2"/>
              </a:rPr>
              <a:t> T increase</a:t>
            </a:r>
            <a:endParaRPr lang="en-US" altLang="ko-KR" baseline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CAEF8C-5718-B748-1594-C239FBCE2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D919-7538-441A-A2CA-B299181936D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13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갈매기형 수장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직선 연결선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갈매기형 수장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직선 연결선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1C98DD-6F44-464E-BA60-01F9246E13FB}" type="datetimeFigureOut">
              <a:rPr lang="ko-KR" altLang="en-US" smtClean="0"/>
              <a:pPr/>
              <a:t>25-11-22(Sat)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32ED0D-8251-468C-AC9C-B260D56B26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90.png"/><Relationship Id="rId3" Type="http://schemas.openxmlformats.org/officeDocument/2006/relationships/image" Target="../media/image4.emf"/><Relationship Id="rId21" Type="http://schemas.openxmlformats.org/officeDocument/2006/relationships/image" Target="../media/image43.png"/><Relationship Id="rId7" Type="http://schemas.openxmlformats.org/officeDocument/2006/relationships/image" Target="NULL"/><Relationship Id="rId12" Type="http://schemas.openxmlformats.org/officeDocument/2006/relationships/image" Target="../media/image180.png"/><Relationship Id="rId25" Type="http://schemas.openxmlformats.org/officeDocument/2006/relationships/image" Target="NULL"/><Relationship Id="rId2" Type="http://schemas.openxmlformats.org/officeDocument/2006/relationships/notesSlide" Target="../notesSlides/notesSlide10.xm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12.jpg"/><Relationship Id="rId5" Type="http://schemas.openxmlformats.org/officeDocument/2006/relationships/image" Target="NULL"/><Relationship Id="rId23" Type="http://schemas.openxmlformats.org/officeDocument/2006/relationships/image" Target="../media/image21.png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2010.png"/><Relationship Id="rId22" Type="http://schemas.openxmlformats.org/officeDocument/2006/relationships/image" Target="../media/image2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4.jpeg"/><Relationship Id="rId3" Type="http://schemas.openxmlformats.org/officeDocument/2006/relationships/image" Target="../media/image4.emf"/><Relationship Id="rId7" Type="http://schemas.openxmlformats.org/officeDocument/2006/relationships/image" Target="NULL"/><Relationship Id="rId12" Type="http://schemas.openxmlformats.org/officeDocument/2006/relationships/image" Target="../media/image12.jp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NULL"/><Relationship Id="rId5" Type="http://schemas.openxmlformats.org/officeDocument/2006/relationships/image" Target="../media/image22.jpg"/><Relationship Id="rId15" Type="http://schemas.openxmlformats.org/officeDocument/2006/relationships/image" Target="../media/image15.jpeg"/><Relationship Id="rId10" Type="http://schemas.openxmlformats.org/officeDocument/2006/relationships/image" Target="../media/image72.png"/><Relationship Id="rId4" Type="http://schemas.openxmlformats.org/officeDocument/2006/relationships/image" Target="../media/image250.png"/><Relationship Id="rId9" Type="http://schemas.openxmlformats.org/officeDocument/2006/relationships/image" Target="NULL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4" Type="http://schemas.openxmlformats.org/officeDocument/2006/relationships/image" Target="../media/image4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60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e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5"/>
          <p:cNvSpPr txBox="1">
            <a:spLocks/>
          </p:cNvSpPr>
          <p:nvPr/>
        </p:nvSpPr>
        <p:spPr>
          <a:xfrm>
            <a:off x="2351584" y="2060848"/>
            <a:ext cx="7772400" cy="150019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ko-KR" altLang="en-US" sz="4000" spc="100" baseline="-25000" dirty="0">
              <a:ln w="18000">
                <a:noFill/>
                <a:prstDash val="solid"/>
              </a:ln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제목 5"/>
          <p:cNvSpPr txBox="1">
            <a:spLocks/>
          </p:cNvSpPr>
          <p:nvPr/>
        </p:nvSpPr>
        <p:spPr>
          <a:xfrm>
            <a:off x="0" y="92356"/>
            <a:ext cx="12204000" cy="991553"/>
          </a:xfrm>
          <a:prstGeom prst="rect">
            <a:avLst/>
          </a:prstGeom>
          <a:solidFill>
            <a:schemeClr val="bg1"/>
          </a:solidFill>
        </p:spPr>
        <p:txBody>
          <a:bodyPr vert="horz" tIns="36000" bIns="7200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1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altLang="ko-KR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바탕" pitchFamily="18" charset="-127"/>
                <a:cs typeface="Lucida Sans Unicode" pitchFamily="34" charset="0"/>
              </a:rPr>
              <a:t>HEP-Phenomenology 2025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ECE39C1-B910-2B6E-0DD2-145FCCF39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72" y="5005020"/>
            <a:ext cx="1853928" cy="1852980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FFDA722C-D2E7-9B61-F6E0-0898E18DCC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6062123"/>
            <a:ext cx="12192000" cy="792088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algn="ctr"/>
            <a:r>
              <a:rPr lang="en-US" altLang="ko-K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2025 </a:t>
            </a:r>
            <a:r>
              <a:rPr lang="ko-KR" alt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한국고에너지물리학회</a:t>
            </a:r>
            <a:r>
              <a:rPr lang="ko-KR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&amp; </a:t>
            </a:r>
            <a:r>
              <a:rPr lang="ko-KR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핵</a:t>
            </a:r>
            <a:r>
              <a:rPr lang="en-US" altLang="ko-K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-</a:t>
            </a:r>
            <a:r>
              <a:rPr lang="ko-KR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입자</a:t>
            </a:r>
            <a:r>
              <a:rPr lang="en-US" altLang="ko-K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-</a:t>
            </a:r>
            <a:r>
              <a:rPr lang="ko-KR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천체분과 연합 워크샵</a:t>
            </a:r>
            <a:endParaRPr lang="en-US" altLang="ko-K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2025.11.22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369851A-D051-493C-4BE7-F870724A79BD}"/>
              </a:ext>
            </a:extLst>
          </p:cNvPr>
          <p:cNvGrpSpPr/>
          <p:nvPr/>
        </p:nvGrpSpPr>
        <p:grpSpPr>
          <a:xfrm>
            <a:off x="1915072" y="902648"/>
            <a:ext cx="8285384" cy="3849143"/>
            <a:chOff x="1631504" y="974656"/>
            <a:chExt cx="8285384" cy="3849143"/>
          </a:xfrm>
        </p:grpSpPr>
        <p:pic>
          <p:nvPicPr>
            <p:cNvPr id="7" name="그림 6" descr="텍스트, 도표, 라인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8EA1855-2DD0-7330-5C88-0CD605219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6" t="7904" r="3344" b="11256"/>
            <a:stretch>
              <a:fillRect/>
            </a:stretch>
          </p:blipFill>
          <p:spPr>
            <a:xfrm>
              <a:off x="1635968" y="1052736"/>
              <a:ext cx="8280920" cy="3771063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C33D82C0-4CA3-BBA8-0FD0-46E469BEDCA4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1504" y="974656"/>
              <a:ext cx="792088" cy="1917920"/>
            </a:xfrm>
            <a:prstGeom prst="rect">
              <a:avLst/>
            </a:prstGeom>
          </p:spPr>
        </p:pic>
      </p:grpSp>
      <p:sp>
        <p:nvSpPr>
          <p:cNvPr id="18" name="제목 1"/>
          <p:cNvSpPr txBox="1">
            <a:spLocks/>
          </p:cNvSpPr>
          <p:nvPr/>
        </p:nvSpPr>
        <p:spPr>
          <a:xfrm>
            <a:off x="6868888" y="3389424"/>
            <a:ext cx="5323112" cy="1792044"/>
          </a:xfrm>
          <a:prstGeom prst="rect">
            <a:avLst/>
          </a:prstGeom>
        </p:spPr>
        <p:txBody>
          <a:bodyPr vert="horz" lIns="45720" rIns="45720" rtlCol="0" anchor="ctr">
            <a:noAutofit/>
          </a:bodyPr>
          <a:lstStyle>
            <a:lvl1pPr marL="0" marR="64008" indent="0" algn="r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ko-KR" sz="3200" b="1" dirty="0">
                <a:solidFill>
                  <a:srgbClr val="001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Jong-Chul Park</a:t>
            </a:r>
          </a:p>
          <a:p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Dept. of Physics &amp; </a:t>
            </a:r>
          </a:p>
          <a:p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Inst. for Sciences of the Universe</a:t>
            </a:r>
            <a:endParaRPr lang="en-US" altLang="ko-K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284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5767719"/>
            <a:ext cx="7200000" cy="1116000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BDM Mechanisms: </a:t>
            </a:r>
            <a:r>
              <a:rPr lang="en-US" altLang="ko-KR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Sector</a:t>
            </a:r>
            <a:endParaRPr lang="ko-KR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직각 삼각형 22"/>
          <p:cNvSpPr/>
          <p:nvPr/>
        </p:nvSpPr>
        <p:spPr>
          <a:xfrm flipH="1">
            <a:off x="11826228" y="6498354"/>
            <a:ext cx="360000" cy="360000"/>
          </a:xfrm>
          <a:prstGeom prst="rtTriangle">
            <a:avLst/>
          </a:prstGeom>
          <a:solidFill>
            <a:srgbClr val="78D6EA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1934716" y="6669360"/>
            <a:ext cx="251520" cy="188640"/>
          </a:xfrm>
        </p:spPr>
        <p:txBody>
          <a:bodyPr vert="horz" lIns="0" tIns="0" rIns="18000" bIns="18000" anchor="b"/>
          <a:lstStyle/>
          <a:p>
            <a:fld id="{D2A097A8-E14A-4EA7-BF97-E9EFBFB4DC1E}" type="slidenum">
              <a:rPr lang="ko-KR" altLang="en-US" sz="1200" b="1"/>
              <a:t>10</a:t>
            </a:fld>
            <a:endParaRPr lang="ko-KR" altLang="en-US" sz="1200" b="1" dirty="0"/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1451928" y="1090334"/>
            <a:ext cx="9036560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8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Boosted DM (BDM)</a:t>
            </a:r>
            <a:r>
              <a:rPr lang="en-US" altLang="ko-KR" sz="2800" b="1" i="1" dirty="0"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coming from the Universe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543228" y="1810414"/>
            <a:ext cx="2651602" cy="1117366"/>
            <a:chOff x="323528" y="2010326"/>
            <a:chExt cx="2651602" cy="1117366"/>
          </a:xfrm>
        </p:grpSpPr>
        <p:sp>
          <p:nvSpPr>
            <p:cNvPr id="12" name="Oval 3"/>
            <p:cNvSpPr/>
            <p:nvPr/>
          </p:nvSpPr>
          <p:spPr>
            <a:xfrm>
              <a:off x="1393126" y="2370584"/>
              <a:ext cx="533400" cy="533400"/>
            </a:xfrm>
            <a:prstGeom prst="ellipse">
              <a:avLst/>
            </a:prstGeom>
            <a:pattFill prst="dk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81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4"/>
            <p:cNvCxnSpPr>
              <a:endCxn id="12" idx="1"/>
            </p:cNvCxnSpPr>
            <p:nvPr/>
          </p:nvCxnSpPr>
          <p:spPr>
            <a:xfrm>
              <a:off x="707326" y="2218184"/>
              <a:ext cx="763915" cy="230515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5"/>
            <p:cNvCxnSpPr>
              <a:endCxn id="12" idx="3"/>
            </p:cNvCxnSpPr>
            <p:nvPr/>
          </p:nvCxnSpPr>
          <p:spPr>
            <a:xfrm flipV="1">
              <a:off x="707326" y="2825869"/>
              <a:ext cx="763915" cy="154315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6"/>
            <p:cNvCxnSpPr>
              <a:stCxn id="12" idx="7"/>
              <a:endCxn id="19" idx="1"/>
            </p:cNvCxnSpPr>
            <p:nvPr/>
          </p:nvCxnSpPr>
          <p:spPr>
            <a:xfrm flipV="1">
              <a:off x="1848411" y="2262244"/>
              <a:ext cx="771750" cy="186455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7"/>
            <p:cNvCxnSpPr>
              <a:stCxn id="12" idx="5"/>
            </p:cNvCxnSpPr>
            <p:nvPr/>
          </p:nvCxnSpPr>
          <p:spPr>
            <a:xfrm>
              <a:off x="1848411" y="2825869"/>
              <a:ext cx="761117" cy="1543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23528" y="2010326"/>
                  <a:ext cx="35496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US" sz="1600" i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010326"/>
                  <a:ext cx="354969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6326" y="2730406"/>
                  <a:ext cx="35496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altLang="ko-KR" sz="1600" i="1">
                            <a:latin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US" altLang="ko-KR" sz="1600" i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326" y="2730406"/>
                  <a:ext cx="354969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620161" y="2092967"/>
                  <a:ext cx="35496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altLang="ko-KR" sz="1600" i="1">
                            <a:latin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US" altLang="ko-KR" sz="1600" i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161" y="2092967"/>
                  <a:ext cx="354969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569794" y="2789138"/>
                  <a:ext cx="37241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794" y="2789138"/>
                  <a:ext cx="372410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그룹 20"/>
          <p:cNvGrpSpPr/>
          <p:nvPr/>
        </p:nvGrpSpPr>
        <p:grpSpPr>
          <a:xfrm>
            <a:off x="4670489" y="4437112"/>
            <a:ext cx="2600498" cy="1034725"/>
            <a:chOff x="3987726" y="2245367"/>
            <a:chExt cx="2600498" cy="10347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233255" y="2245367"/>
                  <a:ext cx="35496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altLang="ko-KR" sz="1600" i="1">
                            <a:latin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US" altLang="ko-KR" sz="1600" i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3255" y="2245367"/>
                  <a:ext cx="354969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그룹 24"/>
            <p:cNvGrpSpPr/>
            <p:nvPr/>
          </p:nvGrpSpPr>
          <p:grpSpPr>
            <a:xfrm>
              <a:off x="3987726" y="2414644"/>
              <a:ext cx="2550131" cy="865448"/>
              <a:chOff x="3987726" y="2414644"/>
              <a:chExt cx="2550131" cy="865448"/>
            </a:xfrm>
          </p:grpSpPr>
          <p:sp>
            <p:nvSpPr>
              <p:cNvPr id="26" name="Oval 3"/>
              <p:cNvSpPr/>
              <p:nvPr/>
            </p:nvSpPr>
            <p:spPr>
              <a:xfrm>
                <a:off x="5006220" y="2522984"/>
                <a:ext cx="533400" cy="533400"/>
              </a:xfrm>
              <a:prstGeom prst="ellipse">
                <a:avLst/>
              </a:prstGeom>
              <a:pattFill prst="dk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4"/>
              <p:cNvCxnSpPr>
                <a:endCxn id="26" idx="2"/>
              </p:cNvCxnSpPr>
              <p:nvPr/>
            </p:nvCxnSpPr>
            <p:spPr>
              <a:xfrm>
                <a:off x="4291591" y="2789138"/>
                <a:ext cx="714629" cy="546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6"/>
              <p:cNvCxnSpPr>
                <a:stCxn id="26" idx="7"/>
                <a:endCxn id="22" idx="1"/>
              </p:cNvCxnSpPr>
              <p:nvPr/>
            </p:nvCxnSpPr>
            <p:spPr>
              <a:xfrm flipV="1">
                <a:off x="5461505" y="2414644"/>
                <a:ext cx="771750" cy="186455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7"/>
              <p:cNvCxnSpPr>
                <a:stCxn id="26" idx="5"/>
              </p:cNvCxnSpPr>
              <p:nvPr/>
            </p:nvCxnSpPr>
            <p:spPr>
              <a:xfrm>
                <a:off x="5461505" y="2978269"/>
                <a:ext cx="761117" cy="154315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987726" y="2554491"/>
                    <a:ext cx="37824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en-US" altLang="ko-KR" sz="16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7726" y="2554491"/>
                    <a:ext cx="378245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272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182888" y="2941538"/>
                    <a:ext cx="35496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altLang="ko-KR" sz="1600" i="1">
                              <a:latin typeface="Cambria Math" panose="02040503050406030204" pitchFamily="18" charset="0"/>
                            </a:rPr>
                            <m:t>𝜒</m:t>
                          </m:r>
                        </m:oMath>
                      </m:oMathPara>
                    </a14:m>
                    <a:endParaRPr lang="en-US" altLang="ko-KR" sz="1600" i="1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2888" y="2941538"/>
                    <a:ext cx="354969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6372625" y="3013384"/>
                <a:ext cx="3018775" cy="670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ko-KR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Semi-annihilation model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625" y="3013384"/>
                <a:ext cx="3018775" cy="670889"/>
              </a:xfrm>
              <a:prstGeom prst="rect">
                <a:avLst/>
              </a:prstGeom>
              <a:blipFill>
                <a:blip r:embed="rId11"/>
                <a:stretch>
                  <a:fillRect l="-1210" t="-4545" r="-806" b="-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4070234" y="5597928"/>
                <a:ext cx="3760966" cy="6710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ko-KR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Decaying multi-component DM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m:rPr>
                              <m:nor/>
                            </m:rPr>
                            <a:rPr lang="en-US" altLang="ko-KR" dirty="0"/>
                            <m:t> 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234" y="5597928"/>
                <a:ext cx="3760966" cy="671081"/>
              </a:xfrm>
              <a:prstGeom prst="rect">
                <a:avLst/>
              </a:prstGeom>
              <a:blipFill>
                <a:blip r:embed="rId12"/>
                <a:stretch>
                  <a:fillRect l="-1135" t="-4545" r="-324" b="-5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그룹 33"/>
          <p:cNvGrpSpPr/>
          <p:nvPr/>
        </p:nvGrpSpPr>
        <p:grpSpPr>
          <a:xfrm>
            <a:off x="2928812" y="1810414"/>
            <a:ext cx="2735984" cy="1117366"/>
            <a:chOff x="323528" y="2010326"/>
            <a:chExt cx="2735984" cy="1117366"/>
          </a:xfrm>
        </p:grpSpPr>
        <p:sp>
          <p:nvSpPr>
            <p:cNvPr id="35" name="Oval 3"/>
            <p:cNvSpPr/>
            <p:nvPr/>
          </p:nvSpPr>
          <p:spPr>
            <a:xfrm>
              <a:off x="1393126" y="2370584"/>
              <a:ext cx="533400" cy="533400"/>
            </a:xfrm>
            <a:prstGeom prst="ellipse">
              <a:avLst/>
            </a:prstGeom>
            <a:pattFill prst="dk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81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4"/>
            <p:cNvCxnSpPr>
              <a:endCxn id="35" idx="1"/>
            </p:cNvCxnSpPr>
            <p:nvPr/>
          </p:nvCxnSpPr>
          <p:spPr>
            <a:xfrm>
              <a:off x="707326" y="2218184"/>
              <a:ext cx="763915" cy="230515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5"/>
            <p:cNvCxnSpPr>
              <a:endCxn id="35" idx="3"/>
            </p:cNvCxnSpPr>
            <p:nvPr/>
          </p:nvCxnSpPr>
          <p:spPr>
            <a:xfrm flipV="1">
              <a:off x="707326" y="2825869"/>
              <a:ext cx="763915" cy="154315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6"/>
            <p:cNvCxnSpPr>
              <a:stCxn id="35" idx="7"/>
              <a:endCxn id="42" idx="1"/>
            </p:cNvCxnSpPr>
            <p:nvPr/>
          </p:nvCxnSpPr>
          <p:spPr>
            <a:xfrm flipV="1">
              <a:off x="1848411" y="2262244"/>
              <a:ext cx="771750" cy="186455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7"/>
            <p:cNvCxnSpPr>
              <a:stCxn id="35" idx="5"/>
            </p:cNvCxnSpPr>
            <p:nvPr/>
          </p:nvCxnSpPr>
          <p:spPr>
            <a:xfrm>
              <a:off x="1848411" y="2825869"/>
              <a:ext cx="761117" cy="154315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23528" y="2010326"/>
                  <a:ext cx="4440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i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010326"/>
                  <a:ext cx="444096" cy="338554"/>
                </a:xfrm>
                <a:prstGeom prst="rect">
                  <a:avLst/>
                </a:prstGeom>
                <a:blipFill>
                  <a:blip r:embed="rId13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26326" y="2730406"/>
                  <a:ext cx="4440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326" y="2730406"/>
                  <a:ext cx="444096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620161" y="2092967"/>
                  <a:ext cx="4393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161" y="2092967"/>
                  <a:ext cx="439351" cy="338554"/>
                </a:xfrm>
                <a:prstGeom prst="rect">
                  <a:avLst/>
                </a:prstGeom>
                <a:blipFill>
                  <a:blip r:embed="rId19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569794" y="2789138"/>
                  <a:ext cx="4393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794" y="2789138"/>
                  <a:ext cx="439351" cy="338554"/>
                </a:xfrm>
                <a:prstGeom prst="rect">
                  <a:avLst/>
                </a:prstGeom>
                <a:blipFill>
                  <a:blip r:embed="rId20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직사각형 43"/>
              <p:cNvSpPr/>
              <p:nvPr/>
            </p:nvSpPr>
            <p:spPr>
              <a:xfrm>
                <a:off x="2784807" y="3013384"/>
                <a:ext cx="29706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ko-KR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Multi-component model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4" name="직사각형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807" y="3013384"/>
                <a:ext cx="2970685" cy="646331"/>
              </a:xfrm>
              <a:prstGeom prst="rect">
                <a:avLst/>
              </a:prstGeom>
              <a:blipFill>
                <a:blip r:embed="rId21"/>
                <a:stretch>
                  <a:fillRect l="-1437" t="-4717" r="-8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모서리가 둥근 직사각형 44"/>
              <p:cNvSpPr/>
              <p:nvPr/>
            </p:nvSpPr>
            <p:spPr>
              <a:xfrm>
                <a:off x="3490207" y="3802722"/>
                <a:ext cx="5166259" cy="46800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53975"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ko-KR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altLang="ko-KR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𝐃𝐌</m:t>
                        </m:r>
                      </m:sup>
                    </m:sSubSup>
                  </m:oMath>
                </a14:m>
                <a:r>
                  <a:rPr lang="en-US" altLang="ko-KR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dirty="0">
                    <a:solidFill>
                      <a:srgbClr val="0000FF"/>
                    </a:solidFill>
                  </a:rPr>
                  <a:t>(monochromatic) due to </a:t>
                </a:r>
                <a:r>
                  <a:rPr lang="en-US" altLang="ko-KR" b="1" dirty="0">
                    <a:solidFill>
                      <a:srgbClr val="0000FF"/>
                    </a:solidFill>
                  </a:rPr>
                  <a:t>mass gap</a:t>
                </a:r>
                <a:endParaRPr lang="ko-KR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모서리가 둥근 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207" y="3802722"/>
                <a:ext cx="5166259" cy="468000"/>
              </a:xfrm>
              <a:prstGeom prst="roundRect">
                <a:avLst/>
              </a:prstGeom>
              <a:blipFill>
                <a:blip r:embed="rId22"/>
                <a:stretch>
                  <a:fillRect b="-3488"/>
                </a:stretch>
              </a:blipFill>
              <a:ln w="53975">
                <a:solidFill>
                  <a:srgbClr val="33CCFF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15" y="116632"/>
            <a:ext cx="1355376" cy="1119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12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/>
          <a:stretch/>
        </p:blipFill>
        <p:spPr>
          <a:xfrm>
            <a:off x="10658792" y="116632"/>
            <a:ext cx="1269856" cy="131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직사각형 48"/>
              <p:cNvSpPr/>
              <p:nvPr/>
            </p:nvSpPr>
            <p:spPr>
              <a:xfrm>
                <a:off x="73036" y="1820589"/>
                <a:ext cx="3114078" cy="1643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1400" dirty="0">
                    <a:solidFill>
                      <a:srgbClr val="00B0F0"/>
                    </a:solidFill>
                  </a:rPr>
                  <a:t>[Belanger &amp; </a:t>
                </a:r>
                <a:r>
                  <a:rPr lang="en-US" altLang="ko-KR" sz="1400" b="1" dirty="0">
                    <a:solidFill>
                      <a:srgbClr val="00B0F0"/>
                    </a:solidFill>
                  </a:rPr>
                  <a:t>JCP</a:t>
                </a:r>
                <a:r>
                  <a:rPr lang="en-US" altLang="ko-KR" sz="1400" dirty="0">
                    <a:solidFill>
                      <a:srgbClr val="00B0F0"/>
                    </a:solidFill>
                  </a:rPr>
                  <a:t>, JCAP (2012); </a:t>
                </a:r>
                <a:r>
                  <a:rPr lang="en-US" altLang="ko-KR" sz="1400" dirty="0" err="1">
                    <a:solidFill>
                      <a:srgbClr val="00B0F0"/>
                    </a:solidFill>
                  </a:rPr>
                  <a:t>Agashe</a:t>
                </a:r>
                <a:r>
                  <a:rPr lang="en-US" altLang="ko-KR" sz="1400" dirty="0">
                    <a:solidFill>
                      <a:srgbClr val="00B0F0"/>
                    </a:solidFill>
                  </a:rPr>
                  <a:t> et al., JCAP (</a:t>
                </a:r>
                <a14:m>
                  <m:oMath xmlns:m="http://schemas.openxmlformats.org/officeDocument/2006/math">
                    <m:r>
                      <a:rPr lang="en-US" altLang="ko-KR" sz="14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2014</m:t>
                    </m:r>
                  </m:oMath>
                </a14:m>
                <a:r>
                  <a:rPr lang="en-US" altLang="ko-KR" sz="1400" dirty="0">
                    <a:solidFill>
                      <a:srgbClr val="00B0F0"/>
                    </a:solidFill>
                  </a:rPr>
                  <a:t>);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ko-KR" sz="1400" dirty="0">
                    <a:solidFill>
                      <a:srgbClr val="00B0F0"/>
                    </a:solidFill>
                  </a:rPr>
                  <a:t>Kong, </a:t>
                </a:r>
                <a:r>
                  <a:rPr lang="en-US" altLang="ko-KR" sz="1400" dirty="0" err="1">
                    <a:solidFill>
                      <a:srgbClr val="00B0F0"/>
                    </a:solidFill>
                  </a:rPr>
                  <a:t>Mohlabeng</a:t>
                </a:r>
                <a:r>
                  <a:rPr lang="en-US" altLang="ko-KR" sz="1400" dirty="0">
                    <a:solidFill>
                      <a:srgbClr val="00B0F0"/>
                    </a:solidFill>
                  </a:rPr>
                  <a:t>, </a:t>
                </a:r>
                <a:r>
                  <a:rPr lang="en-US" altLang="ko-KR" sz="1400" b="1" dirty="0">
                    <a:solidFill>
                      <a:srgbClr val="00B0F0"/>
                    </a:solidFill>
                  </a:rPr>
                  <a:t>JCP</a:t>
                </a:r>
                <a:r>
                  <a:rPr lang="en-US" altLang="ko-KR" sz="1400" dirty="0">
                    <a:solidFill>
                      <a:srgbClr val="00B0F0"/>
                    </a:solidFill>
                  </a:rPr>
                  <a:t>, PLB (2015); Berger et al., JCAP (2015);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ko-KR" sz="1400" dirty="0">
                    <a:solidFill>
                      <a:srgbClr val="00B0F0"/>
                    </a:solidFill>
                  </a:rPr>
                  <a:t>Kim, </a:t>
                </a:r>
                <a:r>
                  <a:rPr lang="en-US" altLang="ko-KR" sz="1400" b="1" dirty="0">
                    <a:solidFill>
                      <a:srgbClr val="00B0F0"/>
                    </a:solidFill>
                  </a:rPr>
                  <a:t>JCP</a:t>
                </a:r>
                <a:r>
                  <a:rPr lang="en-US" altLang="ko-KR" sz="1400" dirty="0">
                    <a:solidFill>
                      <a:srgbClr val="00B0F0"/>
                    </a:solidFill>
                  </a:rPr>
                  <a:t>, Shin, PRL (2017);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ko-KR" sz="1400" dirty="0">
                    <a:solidFill>
                      <a:srgbClr val="00B0F0"/>
                    </a:solidFill>
                  </a:rPr>
                  <a:t>more]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49" name="직사각형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6" y="1820589"/>
                <a:ext cx="3114078" cy="1643527"/>
              </a:xfrm>
              <a:prstGeom prst="rect">
                <a:avLst/>
              </a:prstGeom>
              <a:blipFill>
                <a:blip r:embed="rId25"/>
                <a:stretch>
                  <a:fillRect l="-587" b="-14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직사각형 49"/>
          <p:cNvSpPr/>
          <p:nvPr/>
        </p:nvSpPr>
        <p:spPr>
          <a:xfrm>
            <a:off x="9036753" y="2112264"/>
            <a:ext cx="288251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rgbClr val="00B0F0"/>
                </a:solidFill>
              </a:rPr>
              <a:t>[</a:t>
            </a:r>
            <a:r>
              <a:rPr lang="en-US" altLang="ko-KR" sz="1400" dirty="0" err="1">
                <a:solidFill>
                  <a:srgbClr val="00B0F0"/>
                </a:solidFill>
              </a:rPr>
              <a:t>D’Eramo</a:t>
            </a:r>
            <a:r>
              <a:rPr lang="en-US" altLang="ko-KR" sz="1400" dirty="0">
                <a:solidFill>
                  <a:srgbClr val="00B0F0"/>
                </a:solidFill>
              </a:rPr>
              <a:t> &amp; </a:t>
            </a:r>
            <a:r>
              <a:rPr lang="en-US" altLang="ko-KR" sz="1400" dirty="0" err="1">
                <a:solidFill>
                  <a:srgbClr val="00B0F0"/>
                </a:solidFill>
              </a:rPr>
              <a:t>Thaler</a:t>
            </a:r>
            <a:r>
              <a:rPr lang="en-US" altLang="ko-KR" sz="1400" dirty="0">
                <a:solidFill>
                  <a:srgbClr val="00B0F0"/>
                </a:solidFill>
              </a:rPr>
              <a:t>, JHEP (2010);</a:t>
            </a: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rgbClr val="00B0F0"/>
                </a:solidFill>
              </a:rPr>
              <a:t>Berger et al., JCAP (2015); more]</a:t>
            </a:r>
            <a:endParaRPr lang="ko-KR" altLang="en-US" sz="1400" dirty="0"/>
          </a:p>
        </p:txBody>
      </p:sp>
      <p:sp>
        <p:nvSpPr>
          <p:cNvPr id="51" name="직사각형 50"/>
          <p:cNvSpPr/>
          <p:nvPr/>
        </p:nvSpPr>
        <p:spPr>
          <a:xfrm>
            <a:off x="7751046" y="4634380"/>
            <a:ext cx="3241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rgbClr val="00B0F0"/>
                </a:solidFill>
              </a:rPr>
              <a:t>[Bhattacharya et al., JCAP (2015); Kopp et al., JHEP (2015); </a:t>
            </a: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rgbClr val="00B0F0"/>
                </a:solidFill>
              </a:rPr>
              <a:t>Cline et al., PRD (2019); </a:t>
            </a:r>
          </a:p>
          <a:p>
            <a:pPr>
              <a:lnSpc>
                <a:spcPct val="120000"/>
              </a:lnSpc>
            </a:pPr>
            <a:r>
              <a:rPr lang="en-US" altLang="ko-KR" sz="1400" dirty="0" err="1">
                <a:solidFill>
                  <a:srgbClr val="00B0F0"/>
                </a:solidFill>
              </a:rPr>
              <a:t>Heurtier</a:t>
            </a:r>
            <a:r>
              <a:rPr lang="en-US" altLang="ko-KR" sz="1400" dirty="0">
                <a:solidFill>
                  <a:srgbClr val="00B0F0"/>
                </a:solidFill>
              </a:rPr>
              <a:t>, Kim, </a:t>
            </a:r>
            <a:r>
              <a:rPr lang="en-US" altLang="ko-KR" sz="1400" b="1" dirty="0">
                <a:solidFill>
                  <a:srgbClr val="00B0F0"/>
                </a:solidFill>
              </a:rPr>
              <a:t>JCP</a:t>
            </a:r>
            <a:r>
              <a:rPr lang="en-US" altLang="ko-KR" sz="1400" dirty="0">
                <a:solidFill>
                  <a:srgbClr val="00B0F0"/>
                </a:solidFill>
              </a:rPr>
              <a:t>, Shin, PRD (2019); more]</a:t>
            </a:r>
            <a:endParaRPr lang="ko-KR" altLang="en-US" sz="1400" dirty="0"/>
          </a:p>
        </p:txBody>
      </p:sp>
      <p:sp>
        <p:nvSpPr>
          <p:cNvPr id="52" name="내용 개체 틀 1"/>
          <p:cNvSpPr txBox="1">
            <a:spLocks/>
          </p:cNvSpPr>
          <p:nvPr/>
        </p:nvSpPr>
        <p:spPr>
          <a:xfrm>
            <a:off x="70332" y="5998284"/>
            <a:ext cx="4412475" cy="796107"/>
          </a:xfrm>
          <a:prstGeom prst="rect">
            <a:avLst/>
          </a:prstGeom>
          <a:ln w="25400" cmpd="sng">
            <a:solidFill>
              <a:srgbClr val="0000FF"/>
            </a:solidFill>
          </a:ln>
        </p:spPr>
        <p:txBody>
          <a:bodyPr vert="horz" lIns="36000" tIns="0" rIns="36000" bIns="36000">
            <a:no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3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ko-KR" sz="1800" dirty="0">
                <a:solidFill>
                  <a:srgbClr val="0000FF"/>
                </a:solidFill>
              </a:rPr>
              <a:t>Relic component</a:t>
            </a:r>
            <a:r>
              <a:rPr lang="en-US" altLang="ko-KR" sz="1800" dirty="0"/>
              <a:t> DM: </a:t>
            </a:r>
            <a:r>
              <a:rPr lang="en-US" altLang="ko-KR" sz="1800" dirty="0">
                <a:solidFill>
                  <a:srgbClr val="FF0000"/>
                </a:solidFill>
              </a:rPr>
              <a:t>Non-relativistic!</a:t>
            </a:r>
          </a:p>
          <a:p>
            <a:pPr>
              <a:lnSpc>
                <a:spcPct val="13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ko-KR" sz="1800" dirty="0">
                <a:solidFill>
                  <a:srgbClr val="0000FF"/>
                </a:solidFill>
              </a:rPr>
              <a:t>Only Tiny fraction </a:t>
            </a:r>
            <a:r>
              <a:rPr lang="en-US" altLang="ko-KR" sz="1800" dirty="0"/>
              <a:t>of DM: </a:t>
            </a:r>
            <a:r>
              <a:rPr lang="en-US" altLang="ko-KR" sz="1800" dirty="0">
                <a:solidFill>
                  <a:srgbClr val="FF0000"/>
                </a:solidFill>
              </a:rPr>
              <a:t>Relativistic!</a:t>
            </a:r>
          </a:p>
        </p:txBody>
      </p:sp>
    </p:spTree>
    <p:extLst>
      <p:ext uri="{BB962C8B-B14F-4D97-AF65-F5344CB8AC3E}">
        <p14:creationId xmlns:p14="http://schemas.microsoft.com/office/powerpoint/2010/main" val="421976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5767719"/>
            <a:ext cx="7200000" cy="1116000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BDM Mechanisms: </a:t>
            </a:r>
            <a:r>
              <a:rPr lang="en-US" altLang="ko-KR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Cosmic-Rays</a:t>
            </a:r>
            <a:r>
              <a:rPr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(CRs)</a:t>
            </a:r>
            <a:endParaRPr lang="ko-KR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직각 삼각형 22"/>
          <p:cNvSpPr/>
          <p:nvPr/>
        </p:nvSpPr>
        <p:spPr>
          <a:xfrm flipH="1">
            <a:off x="11826228" y="6498354"/>
            <a:ext cx="360000" cy="360000"/>
          </a:xfrm>
          <a:prstGeom prst="rtTriangle">
            <a:avLst/>
          </a:prstGeom>
          <a:solidFill>
            <a:srgbClr val="78D6EA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1934716" y="6669360"/>
            <a:ext cx="251520" cy="188640"/>
          </a:xfrm>
        </p:spPr>
        <p:txBody>
          <a:bodyPr vert="horz" lIns="0" tIns="0" rIns="18000" bIns="18000" anchor="b"/>
          <a:lstStyle/>
          <a:p>
            <a:fld id="{D2A097A8-E14A-4EA7-BF97-E9EFBFB4DC1E}" type="slidenum">
              <a:rPr lang="ko-KR" altLang="en-US" sz="1200" b="1"/>
              <a:t>11</a:t>
            </a:fld>
            <a:endParaRPr lang="ko-KR" altLang="en-US" sz="1200" b="1" dirty="0"/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1451928" y="1090334"/>
            <a:ext cx="9036560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8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Cosmic-Ray-Induced BDM</a:t>
            </a:r>
            <a:endParaRPr lang="en-US" altLang="ko-KR" sz="2800" b="1" i="1" dirty="0">
              <a:solidFill>
                <a:srgbClr val="0000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직사각형 54"/>
              <p:cNvSpPr/>
              <p:nvPr/>
            </p:nvSpPr>
            <p:spPr>
              <a:xfrm>
                <a:off x="119336" y="4077072"/>
                <a:ext cx="3935322" cy="245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v"/>
                </a:pPr>
                <a:r>
                  <a:rPr lang="en-US" altLang="ko-KR" sz="2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Energetic cosmic-ray-induced BDM: </a:t>
                </a:r>
                <a:r>
                  <a:rPr lang="en-US" altLang="ko-KR" sz="2000" u="sng" dirty="0">
                    <a:sym typeface="Wingdings" panose="05000000000000000000" pitchFamily="2" charset="2"/>
                  </a:rPr>
                  <a:t>energetic</a:t>
                </a:r>
                <a:r>
                  <a:rPr lang="en-US" altLang="ko-KR" sz="2000" u="sng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ko-KR" sz="2000" u="sng" dirty="0">
                    <a:sym typeface="Wingdings" panose="05000000000000000000" pitchFamily="2" charset="2"/>
                  </a:rPr>
                  <a:t>cosmic-rays </a:t>
                </a:r>
                <a:r>
                  <a:rPr lang="en-US" altLang="ko-KR" sz="2000" u="sng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kick</a:t>
                </a:r>
                <a:r>
                  <a:rPr lang="en-US" altLang="ko-KR" sz="2000" u="sng" dirty="0">
                    <a:sym typeface="Wingdings" panose="05000000000000000000" pitchFamily="2" charset="2"/>
                  </a:rPr>
                  <a:t> DM</a:t>
                </a:r>
                <a:r>
                  <a:rPr lang="en-US" altLang="ko-KR" sz="2000" dirty="0">
                    <a:sym typeface="Wingdings" panose="05000000000000000000" pitchFamily="2" charset="2"/>
                  </a:rPr>
                  <a:t> (large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He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sz="2000" b="1" i="1">
                            <a:latin typeface="Cambria Math" panose="02040503050406030204" pitchFamily="18" charset="0"/>
                          </a:rPr>
                          <m:t>𝝂</m:t>
                        </m:r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nor/>
                          </m:rPr>
                          <a:rPr lang="en-US" altLang="ko-KR" sz="2000" i="1" dirty="0"/>
                          <m:t> </m:t>
                        </m:r>
                      </m:sub>
                    </m:sSub>
                  </m:oMath>
                </a14:m>
                <a:endParaRPr lang="en-US" altLang="ko-KR" sz="2000" dirty="0"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ko-KR" sz="2000" dirty="0">
                    <a:sym typeface="Wingdings" panose="05000000000000000000" pitchFamily="2" charset="2"/>
                  </a:rPr>
                  <a:t>    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altLang="ko-KR" sz="2000" dirty="0"/>
                  <a:t>)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ko-KR" sz="2000" dirty="0"/>
                  <a:t>    </a:t>
                </a:r>
                <a:r>
                  <a:rPr lang="en-US" altLang="ko-KR" sz="2000" dirty="0">
                    <a:sym typeface="Wingdings" panose="05000000000000000000" pitchFamily="2" charset="2"/>
                  </a:rPr>
                  <a:t> </a:t>
                </a:r>
                <a:r>
                  <a:rPr lang="en-US" altLang="ko-KR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Efficient for </a:t>
                </a:r>
                <a:r>
                  <a:rPr lang="en-US" altLang="ko-KR" sz="20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Light DM</a:t>
                </a:r>
                <a:endParaRPr lang="ko-KR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직사각형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4077072"/>
                <a:ext cx="3935322" cy="2454133"/>
              </a:xfrm>
              <a:prstGeom prst="rect">
                <a:avLst/>
              </a:prstGeom>
              <a:blipFill>
                <a:blip r:embed="rId4"/>
                <a:stretch>
                  <a:fillRect l="-1395" r="-620" b="-37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/>
          <p:cNvGrpSpPr/>
          <p:nvPr/>
        </p:nvGrpSpPr>
        <p:grpSpPr>
          <a:xfrm>
            <a:off x="3798094" y="3021293"/>
            <a:ext cx="3738066" cy="2423931"/>
            <a:chOff x="4045994" y="3309325"/>
            <a:chExt cx="3738066" cy="2423931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152" y="3309325"/>
              <a:ext cx="3231908" cy="24239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045994" y="4239088"/>
                  <a:ext cx="1522375" cy="372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1" i="1" smtClean="0">
                                <a:ln w="63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>
                                <a:ln w="63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ko-KR" b="1" i="1">
                                <a:ln w="63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altLang="ko-KR" b="1" i="1">
                            <a:ln w="6350"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ko-KR" b="1" i="1">
                                <a:ln w="63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>
                                <a:ln w="63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altLang="ko-KR" b="1" i="1">
                                <a:ln w="63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altLang="ko-KR" b="1" i="1">
                            <a:ln w="6350"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He</m:t>
                        </m:r>
                        <m:r>
                          <a:rPr lang="en-US" altLang="ko-KR" b="1" i="1">
                            <a:ln w="6350"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b="1" i="1">
                            <a:latin typeface="Cambria Math" panose="02040503050406030204" pitchFamily="18" charset="0"/>
                          </a:rPr>
                          <m:t>𝝂</m:t>
                        </m:r>
                        <m:r>
                          <a:rPr lang="en-US" altLang="ko-KR" b="1" i="1">
                            <a:ln w="6350"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b="1" i="1" dirty="0">
                    <a:ln w="63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994" y="4239088"/>
                  <a:ext cx="1522375" cy="3727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352733" y="4892577"/>
                  <a:ext cx="418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altLang="ko-K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oMath>
                    </m:oMathPara>
                  </a14:m>
                  <a:endParaRPr lang="en-US" altLang="ko-KR" sz="20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733" y="4892577"/>
                  <a:ext cx="418704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그룹 1"/>
          <p:cNvGrpSpPr/>
          <p:nvPr/>
        </p:nvGrpSpPr>
        <p:grpSpPr>
          <a:xfrm>
            <a:off x="97998" y="1700808"/>
            <a:ext cx="8161810" cy="2322623"/>
            <a:chOff x="97998" y="1772816"/>
            <a:chExt cx="8161810" cy="2322623"/>
          </a:xfrm>
        </p:grpSpPr>
        <p:grpSp>
          <p:nvGrpSpPr>
            <p:cNvPr id="56" name="그룹 55"/>
            <p:cNvGrpSpPr/>
            <p:nvPr/>
          </p:nvGrpSpPr>
          <p:grpSpPr>
            <a:xfrm>
              <a:off x="4079776" y="1916833"/>
              <a:ext cx="4180032" cy="1224241"/>
              <a:chOff x="983169" y="4581023"/>
              <a:chExt cx="4180032" cy="1224241"/>
            </a:xfrm>
          </p:grpSpPr>
          <p:cxnSp>
            <p:nvCxnSpPr>
              <p:cNvPr id="57" name="Straight Arrow Connector 4"/>
              <p:cNvCxnSpPr/>
              <p:nvPr/>
            </p:nvCxnSpPr>
            <p:spPr>
              <a:xfrm>
                <a:off x="2146789" y="4788881"/>
                <a:ext cx="763915" cy="23051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"/>
              <p:cNvCxnSpPr/>
              <p:nvPr/>
            </p:nvCxnSpPr>
            <p:spPr>
              <a:xfrm flipV="1">
                <a:off x="2146789" y="5503441"/>
                <a:ext cx="763915" cy="154315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6"/>
              <p:cNvCxnSpPr/>
              <p:nvPr/>
            </p:nvCxnSpPr>
            <p:spPr>
              <a:xfrm flipV="1">
                <a:off x="2979124" y="4810730"/>
                <a:ext cx="771750" cy="18491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7"/>
              <p:cNvCxnSpPr/>
              <p:nvPr/>
            </p:nvCxnSpPr>
            <p:spPr>
              <a:xfrm>
                <a:off x="2979124" y="5515316"/>
                <a:ext cx="761117" cy="154315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83169" y="4581023"/>
                    <a:ext cx="1292790" cy="5878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He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sz="1600" b="0" i="1">
                            <a:latin typeface="Cambria Math" panose="02040503050406030204" pitchFamily="18" charset="0"/>
                          </a:rPr>
                          <m:t>𝜈</m:t>
                        </m:r>
                      </m:oMath>
                    </a14:m>
                    <a:r>
                      <a:rPr lang="en-US" altLang="ko-KR" sz="1600" i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1600" i="1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3169" y="4581023"/>
                    <a:ext cx="1292790" cy="58785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2062" r="-188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848914" y="5443603"/>
                    <a:ext cx="35496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altLang="ko-K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oMath>
                      </m:oMathPara>
                    </a14:m>
                    <a:endParaRPr lang="en-US" altLang="ko-KR" sz="1600" i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8914" y="5443603"/>
                    <a:ext cx="354969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63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3647465" y="4628039"/>
                    <a:ext cx="1515736" cy="3416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 panose="02040503050406030204" pitchFamily="18" charset="0"/>
                            </a:rPr>
                            <m:t>He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altLang="ko-KR" sz="1600" i="1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7465" y="4628039"/>
                    <a:ext cx="1515736" cy="3416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714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664882" y="5466710"/>
                    <a:ext cx="35496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altLang="ko-K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oMath>
                      </m:oMathPara>
                    </a14:m>
                    <a:endParaRPr lang="en-US" altLang="ko-KR" sz="1600" i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882" y="5466710"/>
                    <a:ext cx="354969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363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Freeform 82"/>
              <p:cNvSpPr>
                <a:spLocks/>
              </p:cNvSpPr>
              <p:nvPr/>
            </p:nvSpPr>
            <p:spPr bwMode="auto">
              <a:xfrm rot="16200000">
                <a:off x="2681338" y="5235433"/>
                <a:ext cx="515414" cy="46457"/>
              </a:xfrm>
              <a:custGeom>
                <a:avLst/>
                <a:gdLst>
                  <a:gd name="T0" fmla="*/ 0 w 2304"/>
                  <a:gd name="T1" fmla="*/ 173038 h 192"/>
                  <a:gd name="T2" fmla="*/ 172111 w 2304"/>
                  <a:gd name="T3" fmla="*/ 0 h 192"/>
                  <a:gd name="T4" fmla="*/ 344223 w 2304"/>
                  <a:gd name="T5" fmla="*/ 173038 h 192"/>
                  <a:gd name="T6" fmla="*/ 516334 w 2304"/>
                  <a:gd name="T7" fmla="*/ 0 h 192"/>
                  <a:gd name="T8" fmla="*/ 688446 w 2304"/>
                  <a:gd name="T9" fmla="*/ 173038 h 192"/>
                  <a:gd name="T10" fmla="*/ 860557 w 2304"/>
                  <a:gd name="T11" fmla="*/ 0 h 192"/>
                  <a:gd name="T12" fmla="*/ 1032669 w 2304"/>
                  <a:gd name="T13" fmla="*/ 173038 h 192"/>
                  <a:gd name="T14" fmla="*/ 1204780 w 2304"/>
                  <a:gd name="T15" fmla="*/ 0 h 192"/>
                  <a:gd name="T16" fmla="*/ 1376891 w 2304"/>
                  <a:gd name="T17" fmla="*/ 173038 h 192"/>
                  <a:gd name="T18" fmla="*/ 1549003 w 2304"/>
                  <a:gd name="T19" fmla="*/ 0 h 192"/>
                  <a:gd name="T20" fmla="*/ 1721114 w 2304"/>
                  <a:gd name="T21" fmla="*/ 173038 h 192"/>
                  <a:gd name="T22" fmla="*/ 1893226 w 2304"/>
                  <a:gd name="T23" fmla="*/ 0 h 192"/>
                  <a:gd name="T24" fmla="*/ 2065337 w 2304"/>
                  <a:gd name="T25" fmla="*/ 173038 h 1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0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20" y="192"/>
                      <a:pt x="384" y="192"/>
                    </a:cubicBezTo>
                    <a:cubicBezTo>
                      <a:pt x="448" y="192"/>
                      <a:pt x="512" y="0"/>
                      <a:pt x="576" y="0"/>
                    </a:cubicBezTo>
                    <a:cubicBezTo>
                      <a:pt x="640" y="0"/>
                      <a:pt x="704" y="192"/>
                      <a:pt x="768" y="192"/>
                    </a:cubicBezTo>
                    <a:cubicBezTo>
                      <a:pt x="832" y="192"/>
                      <a:pt x="896" y="0"/>
                      <a:pt x="960" y="0"/>
                    </a:cubicBezTo>
                    <a:cubicBezTo>
                      <a:pt x="1024" y="0"/>
                      <a:pt x="1088" y="192"/>
                      <a:pt x="1152" y="192"/>
                    </a:cubicBezTo>
                    <a:cubicBezTo>
                      <a:pt x="1216" y="192"/>
                      <a:pt x="1280" y="0"/>
                      <a:pt x="1344" y="0"/>
                    </a:cubicBezTo>
                    <a:cubicBezTo>
                      <a:pt x="1408" y="0"/>
                      <a:pt x="1472" y="192"/>
                      <a:pt x="1536" y="192"/>
                    </a:cubicBezTo>
                    <a:cubicBezTo>
                      <a:pt x="1600" y="192"/>
                      <a:pt x="1664" y="0"/>
                      <a:pt x="1728" y="0"/>
                    </a:cubicBezTo>
                    <a:cubicBezTo>
                      <a:pt x="1792" y="0"/>
                      <a:pt x="1856" y="192"/>
                      <a:pt x="1920" y="192"/>
                    </a:cubicBezTo>
                    <a:cubicBezTo>
                      <a:pt x="1984" y="192"/>
                      <a:pt x="2048" y="0"/>
                      <a:pt x="2112" y="0"/>
                    </a:cubicBezTo>
                    <a:cubicBezTo>
                      <a:pt x="2176" y="0"/>
                      <a:pt x="2272" y="160"/>
                      <a:pt x="2304" y="192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795550" y="4808164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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793575" y="5306141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</a:t>
                </a:r>
                <a:endParaRPr lang="en-US" dirty="0"/>
              </a:p>
            </p:txBody>
          </p:sp>
        </p:grpSp>
        <p:pic>
          <p:nvPicPr>
            <p:cNvPr id="72" name="Picture 1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"/>
            <a:stretch/>
          </p:blipFill>
          <p:spPr>
            <a:xfrm>
              <a:off x="97998" y="1772816"/>
              <a:ext cx="1269856" cy="13139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45" y="2950609"/>
              <a:ext cx="1526440" cy="11448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74" name="그림 7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328" y="1789866"/>
              <a:ext cx="1705719" cy="11350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07" y="2793623"/>
              <a:ext cx="1624389" cy="1297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cxnSp>
          <p:nvCxnSpPr>
            <p:cNvPr id="4" name="구부러진 연결선 3"/>
            <p:cNvCxnSpPr/>
            <p:nvPr/>
          </p:nvCxnSpPr>
          <p:spPr>
            <a:xfrm flipV="1">
              <a:off x="3119623" y="2124691"/>
              <a:ext cx="1068036" cy="629912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직사각형 33"/>
          <p:cNvSpPr/>
          <p:nvPr/>
        </p:nvSpPr>
        <p:spPr>
          <a:xfrm>
            <a:off x="8797364" y="3750406"/>
            <a:ext cx="3168000" cy="3060000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square" lIns="7200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ko-KR" sz="1400" dirty="0">
                <a:sym typeface="Wingdings" panose="05000000000000000000" pitchFamily="2" charset="2"/>
              </a:rPr>
              <a:t>From </a:t>
            </a:r>
            <a:r>
              <a:rPr lang="en-US" altLang="ko-KR" sz="1400" b="1" dirty="0">
                <a:sym typeface="Wingdings" panose="05000000000000000000" pitchFamily="2" charset="2"/>
              </a:rPr>
              <a:t>astrophysical processes: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ko-KR" sz="1200" dirty="0">
                <a:solidFill>
                  <a:srgbClr val="00B0F0"/>
                </a:solidFill>
              </a:rPr>
              <a:t>Solar evaporation - </a:t>
            </a:r>
            <a:r>
              <a:rPr lang="en-US" altLang="ko-KR" sz="1200" dirty="0" err="1">
                <a:solidFill>
                  <a:srgbClr val="00B0F0"/>
                </a:solidFill>
              </a:rPr>
              <a:t>Kouvaris</a:t>
            </a:r>
            <a:r>
              <a:rPr lang="en-US" altLang="ko-KR" sz="1200" dirty="0">
                <a:solidFill>
                  <a:srgbClr val="00B0F0"/>
                </a:solidFill>
              </a:rPr>
              <a:t>, PRD (2015)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ko-KR" sz="1200" dirty="0">
                <a:solidFill>
                  <a:srgbClr val="00B0F0"/>
                </a:solidFill>
              </a:rPr>
              <a:t>Dark cosmic rays -  Hu +, PLB (2017)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ko-KR" sz="1200" dirty="0">
                <a:solidFill>
                  <a:srgbClr val="00B0F0"/>
                </a:solidFill>
              </a:rPr>
              <a:t>Solar reflection -  An +, PRL (2018)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ko-KR" sz="1200" dirty="0">
                <a:solidFill>
                  <a:srgbClr val="00B0F0"/>
                </a:solidFill>
              </a:rPr>
              <a:t>Solar acceleration - Emken +, PRD (2018)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ko-KR" sz="1200" dirty="0">
                <a:solidFill>
                  <a:srgbClr val="00B0F0"/>
                </a:solidFill>
              </a:rPr>
              <a:t>Supernova - DeRocco +, PRD (2019)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ko-KR" sz="1200" dirty="0">
                <a:solidFill>
                  <a:srgbClr val="00B0F0"/>
                </a:solidFill>
              </a:rPr>
              <a:t>Atmospheric collider - Alvey+, PRL (2019)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ko-KR" sz="1200" dirty="0">
                <a:solidFill>
                  <a:srgbClr val="00B0F0"/>
                </a:solidFill>
              </a:rPr>
              <a:t>Earth attraction – </a:t>
            </a:r>
            <a:r>
              <a:rPr lang="en-US" altLang="ko-KR" sz="1200" dirty="0" err="1">
                <a:solidFill>
                  <a:srgbClr val="00B0F0"/>
                </a:solidFill>
              </a:rPr>
              <a:t>Davoudiasl</a:t>
            </a:r>
            <a:r>
              <a:rPr lang="en-US" altLang="ko-KR" sz="1200" dirty="0">
                <a:solidFill>
                  <a:srgbClr val="00B0F0"/>
                </a:solidFill>
              </a:rPr>
              <a:t> + PRD (2020); Acevedo + JHEP (2024)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ko-KR" sz="1200" dirty="0">
                <a:solidFill>
                  <a:srgbClr val="00B0F0"/>
                </a:solidFill>
              </a:rPr>
              <a:t>PBH evaporation - Calabrese +, PRD (2022)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ko-KR" sz="1200" dirty="0">
                <a:solidFill>
                  <a:srgbClr val="00B0F0"/>
                </a:solidFill>
              </a:rPr>
              <a:t>Blazar jets - Wang +, PRL (2022); more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/>
              <p:cNvSpPr/>
              <p:nvPr/>
            </p:nvSpPr>
            <p:spPr>
              <a:xfrm>
                <a:off x="8487244" y="862468"/>
                <a:ext cx="3636000" cy="2844000"/>
              </a:xfrm>
              <a:prstGeom prst="rect">
                <a:avLst/>
              </a:prstGeom>
              <a:ln w="25400">
                <a:solidFill>
                  <a:srgbClr val="0000FF"/>
                </a:solidFill>
              </a:ln>
            </p:spPr>
            <p:txBody>
              <a:bodyPr wrap="square" lIns="36000" tIns="0" rIns="0" bIns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v"/>
                </a:pPr>
                <a:r>
                  <a:rPr lang="en-US" altLang="ko-KR" sz="1400" b="1" dirty="0">
                    <a:sym typeface="Wingdings" panose="05000000000000000000" pitchFamily="2" charset="2"/>
                  </a:rPr>
                  <a:t>Charged</a:t>
                </a:r>
                <a:r>
                  <a:rPr lang="en-US" altLang="ko-KR" sz="1400" dirty="0">
                    <a:sym typeface="Wingdings" panose="05000000000000000000" pitchFamily="2" charset="2"/>
                  </a:rPr>
                  <a:t> CRs: 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[</a:t>
                </a:r>
                <a:r>
                  <a:rPr lang="en-US" altLang="ko-KR" sz="1200" dirty="0" err="1">
                    <a:solidFill>
                      <a:srgbClr val="00B0F0"/>
                    </a:solidFill>
                  </a:rPr>
                  <a:t>Bringmann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 &amp; </a:t>
                </a:r>
                <a:r>
                  <a:rPr lang="en-US" altLang="ko-KR" sz="1200" dirty="0" err="1">
                    <a:solidFill>
                      <a:srgbClr val="00B0F0"/>
                    </a:solidFill>
                  </a:rPr>
                  <a:t>Pospelov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, PRL (2019); </a:t>
                </a:r>
                <a:r>
                  <a:rPr lang="en-US" altLang="ko-KR" sz="1200" dirty="0" err="1">
                    <a:solidFill>
                      <a:srgbClr val="00B0F0"/>
                    </a:solidFill>
                  </a:rPr>
                  <a:t>Cappiello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, Ng &amp; </a:t>
                </a:r>
                <a:r>
                  <a:rPr lang="en-US" altLang="ko-KR" sz="1200" dirty="0" err="1">
                    <a:solidFill>
                      <a:srgbClr val="00B0F0"/>
                    </a:solidFill>
                  </a:rPr>
                  <a:t>Beacom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, PRD (2019); </a:t>
                </a:r>
                <a:r>
                  <a:rPr lang="en-US" altLang="ko-KR" sz="1200" dirty="0" err="1">
                    <a:solidFill>
                      <a:srgbClr val="00B0F0"/>
                    </a:solidFill>
                  </a:rPr>
                  <a:t>Ema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 et al., PRL (2019);  </a:t>
                </a:r>
                <a:r>
                  <a:rPr lang="en-US" altLang="ko-KR" sz="1200" dirty="0" err="1">
                    <a:solidFill>
                      <a:srgbClr val="00B0F0"/>
                    </a:solidFill>
                  </a:rPr>
                  <a:t>Cappiello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 &amp; </a:t>
                </a:r>
                <a:r>
                  <a:rPr lang="en-US" altLang="ko-KR" sz="1200" dirty="0" err="1">
                    <a:solidFill>
                      <a:srgbClr val="00B0F0"/>
                    </a:solidFill>
                  </a:rPr>
                  <a:t>Beacom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, PRD (2019); Dent &amp; Dutta et al., PRD (2020); </a:t>
                </a:r>
                <a:r>
                  <a:rPr lang="en-US" altLang="ko-KR" sz="1200" dirty="0" err="1">
                    <a:solidFill>
                      <a:srgbClr val="00B0F0"/>
                    </a:solidFill>
                  </a:rPr>
                  <a:t>Jho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, </a:t>
                </a:r>
                <a:r>
                  <a:rPr lang="en-US" altLang="ko-KR" sz="1200" b="1" dirty="0">
                    <a:solidFill>
                      <a:srgbClr val="00B0F0"/>
                    </a:solidFill>
                  </a:rPr>
                  <a:t>JCP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, Park &amp; Tseng, PLB (2020); Cho et al., PRD (2020); more]</a:t>
                </a:r>
              </a:p>
              <a:p>
                <a:pPr marL="285750" lvl="1" indent="-285750">
                  <a:lnSpc>
                    <a:spcPct val="15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v"/>
                </a:pPr>
                <a:r>
                  <a:rPr lang="en-US" altLang="ko-KR" sz="1400" dirty="0">
                    <a:sym typeface="Wingdings" panose="05000000000000000000" pitchFamily="2" charset="2"/>
                  </a:rPr>
                  <a:t>CR</a:t>
                </a:r>
                <a:r>
                  <a:rPr lang="ko-KR" altLang="en-US" sz="1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𝝂</m:t>
                    </m:r>
                  </m:oMath>
                </a14:m>
                <a:r>
                  <a:rPr lang="en-US" altLang="ko-KR" sz="1400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𝝂</m:t>
                    </m:r>
                  </m:oMath>
                </a14:m>
                <a:r>
                  <a:rPr lang="en-US" altLang="ko-KR" sz="1400" b="1" dirty="0">
                    <a:sym typeface="Wingdings" panose="05000000000000000000" pitchFamily="2" charset="2"/>
                  </a:rPr>
                  <a:t>BDM</a:t>
                </a:r>
                <a:r>
                  <a:rPr lang="en-US" altLang="ko-KR" sz="1400" dirty="0">
                    <a:sym typeface="Wingdings" panose="05000000000000000000" pitchFamily="2" charset="2"/>
                  </a:rPr>
                  <a:t>): 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[</a:t>
                </a:r>
                <a:r>
                  <a:rPr lang="en-US" altLang="ko-KR" sz="1200" dirty="0" err="1">
                    <a:solidFill>
                      <a:srgbClr val="00B0F0"/>
                    </a:solidFill>
                  </a:rPr>
                  <a:t>Jho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, </a:t>
                </a:r>
                <a:r>
                  <a:rPr lang="en-US" altLang="ko-KR" sz="1200" b="1" dirty="0">
                    <a:solidFill>
                      <a:srgbClr val="00B0F0"/>
                    </a:solidFill>
                  </a:rPr>
                  <a:t>JCP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, Park &amp; Tseng, 2101.11262; Das &amp; Sen, 2104.00027; Chao, Li, Liao, 2108.05608; Lin, Wu, Wu, Wong, 2206.06864; Lin &amp; Wu, 2404.08528; more]</a:t>
                </a:r>
              </a:p>
            </p:txBody>
          </p:sp>
        </mc:Choice>
        <mc:Fallback xmlns="">
          <p:sp>
            <p:nvSpPr>
              <p:cNvPr id="35" name="직사각형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244" y="862468"/>
                <a:ext cx="3636000" cy="2844000"/>
              </a:xfrm>
              <a:prstGeom prst="rect">
                <a:avLst/>
              </a:prstGeom>
              <a:blipFill>
                <a:blip r:embed="rId16"/>
                <a:stretch>
                  <a:fillRect l="-1331" r="-998" b="-1274"/>
                </a:stretch>
              </a:blipFill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557CA85F-9CFD-49F6-94BB-073FD5C089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5199" r="10000"/>
          <a:stretch>
            <a:fillRect/>
          </a:stretch>
        </p:blipFill>
        <p:spPr>
          <a:xfrm>
            <a:off x="6133068" y="4759712"/>
            <a:ext cx="2625840" cy="2053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21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E149F-1536-E4FA-CECD-F40FB1486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C76421C-DC32-943F-ABFB-A0159B5EFAF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1E4AAE63-B690-7074-07C2-520D7A0259AC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11D639CC-C4CA-897A-8E6B-3E16D7AC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BDM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684194-0514-217C-D035-389D1992F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124744"/>
            <a:ext cx="7436232" cy="1149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9EBAE08-67C9-77B3-5A51-D0E9D29A0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3645024"/>
            <a:ext cx="3426376" cy="6486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5EC77B1-D64C-F9BC-FBFB-C886503DB2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552" b="16364"/>
          <a:stretch>
            <a:fillRect/>
          </a:stretch>
        </p:blipFill>
        <p:spPr>
          <a:xfrm>
            <a:off x="119336" y="4437112"/>
            <a:ext cx="5541786" cy="648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B5167A-1C03-1223-FC8D-043BCB2A66FC}"/>
              </a:ext>
            </a:extLst>
          </p:cNvPr>
          <p:cNvSpPr txBox="1"/>
          <p:nvPr/>
        </p:nvSpPr>
        <p:spPr>
          <a:xfrm>
            <a:off x="119336" y="2255032"/>
            <a:ext cx="5472608" cy="128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257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ko-KR" dirty="0"/>
              <a:t>Revisit &amp; extend the </a:t>
            </a:r>
            <a:r>
              <a:rPr lang="en-US" altLang="ko-KR" dirty="0">
                <a:solidFill>
                  <a:srgbClr val="0000FF"/>
                </a:solidFill>
              </a:rPr>
              <a:t>atomic ionization formalism</a:t>
            </a:r>
            <a:r>
              <a:rPr lang="en-US" altLang="ko-KR" dirty="0"/>
              <a:t>, systematically comparing different approaches used to formulate the ionization form factor</a:t>
            </a:r>
            <a:endParaRPr lang="en-US" altLang="ko-KR" baseline="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075AA80-829B-8B43-A0B7-1F5702936E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059" b="1057"/>
          <a:stretch>
            <a:fillRect/>
          </a:stretch>
        </p:blipFill>
        <p:spPr>
          <a:xfrm>
            <a:off x="5663952" y="1820201"/>
            <a:ext cx="6480720" cy="4993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493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01843-F325-F13D-E721-A0B05A84F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DC5B085-6264-2203-16A8-2215E2CD7AA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5D728332-A592-ACCB-642A-CB5AC40279AC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FCB59C7A-4A1A-253D-89C6-47E6A12C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BDM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8CDBB3B-AC1E-B1CB-40B8-7F655B02A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124744"/>
            <a:ext cx="7163168" cy="997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C95378-A6B2-26A3-76C6-6742BCB3526F}"/>
              </a:ext>
            </a:extLst>
          </p:cNvPr>
          <p:cNvSpPr txBox="1"/>
          <p:nvPr/>
        </p:nvSpPr>
        <p:spPr>
          <a:xfrm>
            <a:off x="119336" y="2204864"/>
            <a:ext cx="3498472" cy="1703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257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ko-KR" dirty="0"/>
              <a:t>Limits on CR-BDM w/ realistic cross section using the nuclear recoil data from the LZ experiment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90DB244-8D4C-EDE1-C8CB-643C65DB9D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94"/>
          <a:stretch>
            <a:fillRect/>
          </a:stretch>
        </p:blipFill>
        <p:spPr>
          <a:xfrm>
            <a:off x="3637542" y="1899360"/>
            <a:ext cx="8501448" cy="2953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634E217-1FB8-2A38-CB59-DA14A7D4D2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002" b="1540"/>
          <a:stretch>
            <a:fillRect/>
          </a:stretch>
        </p:blipFill>
        <p:spPr>
          <a:xfrm>
            <a:off x="1343472" y="3955848"/>
            <a:ext cx="8524744" cy="2857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17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A6C82-6EB3-9C4D-93A5-CDEC2847E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4A5699-82BC-C54D-E32D-B3DDAA32612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9E666725-E6DA-012E-AD79-09F082FD4AFC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C1095444-3768-CD24-41D8-88EA2B9E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BDM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5411325-CEC8-8C4A-999C-20184AFF1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00" y="1087032"/>
            <a:ext cx="8674546" cy="1130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E3F28E-267C-65CF-EDB1-F45A3B56C034}"/>
              </a:ext>
            </a:extLst>
          </p:cNvPr>
          <p:cNvSpPr txBox="1"/>
          <p:nvPr/>
        </p:nvSpPr>
        <p:spPr>
          <a:xfrm>
            <a:off x="119335" y="2255032"/>
            <a:ext cx="5904657" cy="1703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257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ko-KR" dirty="0"/>
              <a:t>Two-component scalar DM: the elastic co-scattering processes are enhanced for the lighter DM mediator </a:t>
            </a:r>
            <a:r>
              <a:rPr lang="en-US" altLang="ko-KR" dirty="0">
                <a:sym typeface="Wingdings" panose="05000000000000000000" pitchFamily="2" charset="2"/>
              </a:rPr>
              <a:t></a:t>
            </a:r>
            <a:r>
              <a:rPr lang="en-US" altLang="ko-KR" dirty="0"/>
              <a:t> to explain the small-scale problems at galaxies.</a:t>
            </a:r>
          </a:p>
          <a:p>
            <a:pPr marL="342900" indent="-342900" defTabSz="914257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ko-KR" dirty="0"/>
              <a:t>BDM from semi-annihilation processes</a:t>
            </a:r>
            <a:endParaRPr lang="en-US" altLang="ko-KR" baseline="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0E0856B-94CC-1E10-B474-B26F91A48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88" y="2574570"/>
            <a:ext cx="4104456" cy="179053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F4AFDB6-613C-70D4-B8F3-EADA492BC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382" y="4788438"/>
            <a:ext cx="6164250" cy="12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7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FA0BA-EB7D-7027-CAFE-259E850FA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가로로 말린 두루마리 모양 26">
            <a:extLst>
              <a:ext uri="{FF2B5EF4-FFF2-40B4-BE49-F238E27FC236}">
                <a16:creationId xmlns:a16="http://schemas.microsoft.com/office/drawing/2014/main" id="{18C27AA2-DF5E-75F4-7DAF-5BBE651E1566}"/>
              </a:ext>
            </a:extLst>
          </p:cNvPr>
          <p:cNvSpPr/>
          <p:nvPr/>
        </p:nvSpPr>
        <p:spPr>
          <a:xfrm>
            <a:off x="1775520" y="2204865"/>
            <a:ext cx="8676456" cy="2159445"/>
          </a:xfrm>
          <a:prstGeom prst="horizontalScroll">
            <a:avLst/>
          </a:prstGeom>
          <a:solidFill>
            <a:schemeClr val="accent3">
              <a:lumMod val="20000"/>
              <a:lumOff val="80000"/>
              <a:alpha val="62000"/>
            </a:schemeClr>
          </a:solidFill>
          <a:ln w="25400" cmpd="sng">
            <a:solidFill>
              <a:srgbClr val="BA94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0932" tIns="60932" rIns="60932" bIns="6093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sz="4000" b="1" dirty="0">
              <a:solidFill>
                <a:srgbClr val="FFFF00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24A57AE-C315-97B3-1B68-985A7BF764FC}"/>
              </a:ext>
            </a:extLst>
          </p:cNvPr>
          <p:cNvSpPr/>
          <p:nvPr/>
        </p:nvSpPr>
        <p:spPr>
          <a:xfrm>
            <a:off x="2135561" y="2852936"/>
            <a:ext cx="8136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Neutrino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777492-552C-A4D0-5B81-58C611F71E7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5767719"/>
            <a:ext cx="7200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9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257FC-E1CD-F94E-17F9-E7235B246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A2C4274-7E14-86D9-05FA-5CB0A771021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75D1E604-3853-E8FD-C1EF-6E74D530B205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ACF114FD-6DDA-8617-0D95-8FF28B85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KM3NeT vs </a:t>
            </a:r>
            <a:r>
              <a:rPr lang="en-US" altLang="ko-KR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IceCube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92938C8-A538-2B76-46C4-0C1DDE249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00" y="1114476"/>
            <a:ext cx="7446168" cy="1642537"/>
          </a:xfrm>
          <a:prstGeom prst="rect">
            <a:avLst/>
          </a:prstGeom>
        </p:spPr>
      </p:pic>
      <p:pic>
        <p:nvPicPr>
          <p:cNvPr id="7" name="그림 6" descr="텍스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0EEECA0-CA92-0DA9-CAD0-9F4EE79986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2" b="40201"/>
          <a:stretch>
            <a:fillRect/>
          </a:stretch>
        </p:blipFill>
        <p:spPr>
          <a:xfrm>
            <a:off x="3551478" y="1593767"/>
            <a:ext cx="3396432" cy="4141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1">
                <a:extLst>
                  <a:ext uri="{FF2B5EF4-FFF2-40B4-BE49-F238E27FC236}">
                    <a16:creationId xmlns:a16="http://schemas.microsoft.com/office/drawing/2014/main" id="{489BBB0E-FBA2-334C-9297-9CE8F2C8FD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276" y="2924944"/>
                <a:ext cx="3894500" cy="3168352"/>
              </a:xfrm>
              <a:prstGeom prst="rect">
                <a:avLst/>
              </a:prstGeom>
            </p:spPr>
            <p:txBody>
              <a:bodyPr vert="horz" lIns="0" tIns="0" rIns="0" bIns="0">
                <a:normAutofit/>
              </a:bodyPr>
              <a:lstStyle>
                <a:lvl1pPr marL="365760" indent="-256032" algn="l" rtl="0" eaLnBrk="1" latinLnBrk="1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1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1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1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1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>
                  <a:lnSpc>
                    <a:spcPct val="15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v"/>
                </a:pPr>
                <a:r>
                  <a:rPr lang="en-US" altLang="ko-KR" sz="2000" b="1" dirty="0">
                    <a:solidFill>
                      <a:srgbClr val="0000FF"/>
                    </a:solidFill>
                  </a:rPr>
                  <a:t>KM3NeT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13</a:t>
                </a:r>
                <a:r>
                  <a:rPr lang="en-US" altLang="ko-KR" sz="1800" baseline="30000" dirty="0"/>
                  <a:t>th</a:t>
                </a:r>
                <a:r>
                  <a:rPr lang="en-US" altLang="ko-KR" sz="1800" dirty="0"/>
                  <a:t> Feb. 2023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−60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+100</m:t>
                        </m:r>
                      </m:sup>
                    </m:sSubSup>
                  </m:oMath>
                </a14:m>
                <a:r>
                  <a:rPr lang="en-US" altLang="ko-KR" sz="1800" dirty="0"/>
                  <a:t> PeV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Detector V: 0.15 km</a:t>
                </a:r>
                <a:r>
                  <a:rPr lang="en-US" altLang="ko-KR" sz="1800" baseline="30000" dirty="0"/>
                  <a:t>3</a:t>
                </a:r>
                <a:r>
                  <a:rPr lang="en-US" altLang="ko-KR" sz="1800" dirty="0"/>
                  <a:t> 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Exposure: 335 days</a:t>
                </a:r>
              </a:p>
            </p:txBody>
          </p:sp>
        </mc:Choice>
        <mc:Fallback xmlns="">
          <p:sp>
            <p:nvSpPr>
              <p:cNvPr id="10" name="내용 개체 틀 1">
                <a:extLst>
                  <a:ext uri="{FF2B5EF4-FFF2-40B4-BE49-F238E27FC236}">
                    <a16:creationId xmlns:a16="http://schemas.microsoft.com/office/drawing/2014/main" id="{489BBB0E-FBA2-334C-9297-9CE8F2C8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76" y="2924944"/>
                <a:ext cx="3894500" cy="3168352"/>
              </a:xfrm>
              <a:prstGeom prst="rect">
                <a:avLst/>
              </a:prstGeom>
              <a:blipFill>
                <a:blip r:embed="rId6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내용 개체 틀 1">
            <a:extLst>
              <a:ext uri="{FF2B5EF4-FFF2-40B4-BE49-F238E27FC236}">
                <a16:creationId xmlns:a16="http://schemas.microsoft.com/office/drawing/2014/main" id="{32931F06-259F-760F-A980-5E6DC0184BE1}"/>
              </a:ext>
            </a:extLst>
          </p:cNvPr>
          <p:cNvSpPr txBox="1">
            <a:spLocks/>
          </p:cNvSpPr>
          <p:nvPr/>
        </p:nvSpPr>
        <p:spPr>
          <a:xfrm>
            <a:off x="8178164" y="1628800"/>
            <a:ext cx="3894500" cy="316835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ko-KR" sz="2000" b="1" dirty="0" err="1">
                <a:solidFill>
                  <a:srgbClr val="0000FF"/>
                </a:solidFill>
              </a:rPr>
              <a:t>IceCube</a:t>
            </a:r>
            <a:endParaRPr lang="en-US" altLang="ko-KR" sz="2000" b="1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800" dirty="0"/>
              <a:t>No </a:t>
            </a:r>
            <a:r>
              <a:rPr lang="en-US" altLang="ko-KR" sz="1800" dirty="0" err="1"/>
              <a:t>evnet</a:t>
            </a:r>
            <a:endParaRPr lang="en-US" altLang="ko-KR" sz="1800" dirty="0"/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800" dirty="0"/>
              <a:t>Detector V: 1 km</a:t>
            </a:r>
            <a:r>
              <a:rPr lang="en-US" altLang="ko-KR" sz="1800" baseline="30000" dirty="0"/>
              <a:t>3</a:t>
            </a:r>
            <a:r>
              <a:rPr lang="en-US" altLang="ko-KR" sz="1800" dirty="0"/>
              <a:t>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800" dirty="0"/>
              <a:t>Exposure: 10 years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BBB73DF-570C-CA38-193C-808D20E5F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4104" y="3933056"/>
            <a:ext cx="5247895" cy="2731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AD3688-565E-436B-64A0-3BA71F479DBD}"/>
              </a:ext>
            </a:extLst>
          </p:cNvPr>
          <p:cNvSpPr txBox="1"/>
          <p:nvPr/>
        </p:nvSpPr>
        <p:spPr>
          <a:xfrm>
            <a:off x="9509014" y="6565252"/>
            <a:ext cx="263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B0F0"/>
                </a:solidFill>
                <a:sym typeface="Symbol" panose="05050102010706020507" pitchFamily="18" charset="2"/>
              </a:rPr>
              <a:t>Brdar, Chattopadhyay [2502.21299]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9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73370-0E25-56C1-FACB-165740FC3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3D3B954-71C1-83AF-B4A9-858F0C850E4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736C246F-40B9-1D5D-B938-0F781134E22E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F02A4B82-603C-CA73-6814-67A5DD24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KM3NeT: SM Neutrino or BSM?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580271-EF51-AB2B-2622-7CAF8AF2CC93}"/>
              </a:ext>
            </a:extLst>
          </p:cNvPr>
          <p:cNvSpPr txBox="1"/>
          <p:nvPr/>
        </p:nvSpPr>
        <p:spPr>
          <a:xfrm>
            <a:off x="119336" y="1052736"/>
            <a:ext cx="8872899" cy="175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defTabSz="914257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en-US" altLang="ko-KR" sz="2000" b="1" dirty="0"/>
              <a:t>SM Neutrino?</a:t>
            </a:r>
          </a:p>
          <a:p>
            <a:pPr marL="742950" lvl="1" indent="-285750" defTabSz="914257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ko-KR" dirty="0"/>
              <a:t>2 − 3.5</a:t>
            </a:r>
            <a:r>
              <a:rPr lang="ko-KR" altLang="en-US" dirty="0"/>
              <a:t>𝜎 </a:t>
            </a:r>
            <a:r>
              <a:rPr lang="en-US" altLang="ko-KR" dirty="0"/>
              <a:t>Tension with </a:t>
            </a:r>
            <a:r>
              <a:rPr lang="en-US" altLang="ko-KR" dirty="0" err="1"/>
              <a:t>IceCube</a:t>
            </a:r>
            <a:r>
              <a:rPr lang="en-US" altLang="ko-KR" dirty="0"/>
              <a:t>, depending on the neutrino source</a:t>
            </a:r>
          </a:p>
          <a:p>
            <a:pPr marL="742950" lvl="1" indent="-285750" defTabSz="914257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ko-KR" dirty="0"/>
              <a:t>Exponentially suppressed by Earth's shielding = overburden: ∼ 10 times more at KM3NeT</a:t>
            </a:r>
            <a:endParaRPr lang="en-US" altLang="ko-KR" baseline="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EEBF20D-16BE-868A-155F-43365D00950F}"/>
              </a:ext>
            </a:extLst>
          </p:cNvPr>
          <p:cNvSpPr/>
          <p:nvPr/>
        </p:nvSpPr>
        <p:spPr>
          <a:xfrm>
            <a:off x="9136251" y="1196752"/>
            <a:ext cx="2720389" cy="12961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2400" b="1" dirty="0">
                <a:solidFill>
                  <a:srgbClr val="FFFF00"/>
                </a:solidFill>
              </a:rPr>
              <a:t>Very Unlikely!</a:t>
            </a:r>
            <a:endParaRPr lang="ko-KR" altLang="en-US" sz="2400" b="1" dirty="0" err="1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4FE3A3-BC86-5D4C-0E6D-53607607B776}"/>
              </a:ext>
            </a:extLst>
          </p:cNvPr>
          <p:cNvSpPr txBox="1"/>
          <p:nvPr/>
        </p:nvSpPr>
        <p:spPr>
          <a:xfrm>
            <a:off x="128935" y="2708920"/>
            <a:ext cx="8872899" cy="175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defTabSz="914257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en-US" altLang="ko-KR" sz="2000" b="1" dirty="0"/>
              <a:t>BSM?</a:t>
            </a:r>
          </a:p>
          <a:p>
            <a:pPr marL="742950" lvl="1" indent="-285750" defTabSz="914257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ko-KR" baseline="0" dirty="0"/>
              <a:t>Superheavy DM</a:t>
            </a:r>
          </a:p>
          <a:p>
            <a:pPr marL="742950" lvl="1" indent="-285750" defTabSz="914257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ko-KR" dirty="0"/>
              <a:t>Energetic DM</a:t>
            </a:r>
          </a:p>
          <a:p>
            <a:pPr marL="742950" lvl="1" indent="-285750" defTabSz="914257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ko-KR" dirty="0"/>
              <a:t>Superheavy neutrino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A9676CC5-7F95-967E-EF20-055A78D26C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3" b="-1"/>
          <a:stretch>
            <a:fillRect/>
          </a:stretch>
        </p:blipFill>
        <p:spPr>
          <a:xfrm>
            <a:off x="3575720" y="3015336"/>
            <a:ext cx="8136904" cy="1061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C3F2AA4-4E3F-BAA2-6354-6A4A12B37E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657"/>
          <a:stretch>
            <a:fillRect/>
          </a:stretch>
        </p:blipFill>
        <p:spPr>
          <a:xfrm>
            <a:off x="3594970" y="4235844"/>
            <a:ext cx="7848872" cy="1281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AE24560-0BFA-B582-70D1-5E244FF840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717"/>
          <a:stretch>
            <a:fillRect/>
          </a:stretch>
        </p:blipFill>
        <p:spPr>
          <a:xfrm>
            <a:off x="3613381" y="5670873"/>
            <a:ext cx="8541189" cy="10477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666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C38F9-597D-A0B3-B953-E25081AE5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CFEBE21-87BE-8DDA-8624-F84051B9BFD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765E697A-2BFB-5FE8-64D7-2C52721636EC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제목 2">
                <a:extLst>
                  <a:ext uri="{FF2B5EF4-FFF2-40B4-BE49-F238E27FC236}">
                    <a16:creationId xmlns:a16="http://schemas.microsoft.com/office/drawing/2014/main" id="{6F1EA763-CBC6-32EF-2627-96B9BA09DF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000" y="108000"/>
                <a:ext cx="11880000" cy="86400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KM3NeT: </a:t>
                </a:r>
                <a14:m>
                  <m:oMath xmlns:m="http://schemas.openxmlformats.org/officeDocument/2006/math">
                    <m:r>
                      <a:rPr lang="ko-KR" altLang="en-US" sz="3600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ko-KR" alt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from </a:t>
                </a:r>
                <a:r>
                  <a:rPr lang="en-US" altLang="ko-KR" sz="3600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SuperHeavy</a:t>
                </a:r>
                <a:r>
                  <a:rPr lang="en-US" altLang="ko-KR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State Decay</a:t>
                </a:r>
                <a:endParaRPr lang="ko-KR" alt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제목 2">
                <a:extLst>
                  <a:ext uri="{FF2B5EF4-FFF2-40B4-BE49-F238E27FC236}">
                    <a16:creationId xmlns:a16="http://schemas.microsoft.com/office/drawing/2014/main" id="{6F1EA763-CBC6-32EF-2627-96B9BA09D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000" y="108000"/>
                <a:ext cx="11880000" cy="864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594CE438-31DC-BDE0-24A3-BF32027C1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2348880"/>
            <a:ext cx="3179688" cy="272792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1CE8ADB-9024-8D74-50F2-1D6B3E16E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37" y="1085650"/>
            <a:ext cx="9217024" cy="1229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BE67559-C5DD-5878-A752-65D44CA4905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717"/>
          <a:stretch>
            <a:fillRect/>
          </a:stretch>
        </p:blipFill>
        <p:spPr>
          <a:xfrm>
            <a:off x="3286158" y="3869514"/>
            <a:ext cx="8855032" cy="1086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2ADDE21-9410-58E0-AAA8-EADC1BB0D0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688" y="5000305"/>
            <a:ext cx="4752528" cy="14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3D0F1-859E-B4EA-D003-40DC98A01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C005AA5-4848-F57F-48C8-6C4952E51D8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53DD06B5-8258-782F-5B67-E479587869F2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DB0C6813-EAB0-6E97-AA47-281C7E70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KM3NeT: Earth Matter Effect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FA85962-BE72-4AA1-D8D7-40140EDB2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1124744"/>
            <a:ext cx="5810215" cy="302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1">
                <a:extLst>
                  <a:ext uri="{FF2B5EF4-FFF2-40B4-BE49-F238E27FC236}">
                    <a16:creationId xmlns:a16="http://schemas.microsoft.com/office/drawing/2014/main" id="{93D7CB0D-1573-3829-7F6E-3C8729A44E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992" y="1014235"/>
                <a:ext cx="6162024" cy="3739277"/>
              </a:xfrm>
              <a:prstGeom prst="rect">
                <a:avLst/>
              </a:prstGeom>
            </p:spPr>
            <p:txBody>
              <a:bodyPr vert="horz" lIns="0" tIns="0" rIns="0" bIns="0">
                <a:normAutofit/>
              </a:bodyPr>
              <a:lstStyle>
                <a:lvl1pPr marL="365760" indent="-256032" algn="l" rtl="0" eaLnBrk="1" latinLnBrk="1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1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1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1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1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>
                  <a:lnSpc>
                    <a:spcPct val="15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v"/>
                </a:pPr>
                <a:r>
                  <a:rPr lang="en-US" altLang="ko-KR" sz="2000" dirty="0"/>
                  <a:t>Use Earth matter effect to address the tension</a:t>
                </a:r>
                <a:endParaRPr lang="en-US" altLang="ko-KR" sz="2000" b="1" dirty="0">
                  <a:solidFill>
                    <a:srgbClr val="0000FF"/>
                  </a:solidFill>
                </a:endParaRP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Sterile neutrino oscillations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ko-KR" altLang="en-US" sz="1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ko-KR" altLang="en-US" sz="1800" dirty="0"/>
                  <a:t> </a:t>
                </a:r>
                <a:r>
                  <a:rPr lang="en-US" altLang="ko-KR" sz="1800" dirty="0"/>
                  <a:t>inside the Earth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endParaRPr lang="en-US" altLang="ko-KR" sz="180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endParaRPr lang="en-US" altLang="ko-KR" sz="180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endParaRPr lang="en-US" altLang="ko-KR" sz="180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Dark matter scattering to a muonphilic intermediate state inside Earth</a:t>
                </a:r>
              </a:p>
            </p:txBody>
          </p:sp>
        </mc:Choice>
        <mc:Fallback xmlns="">
          <p:sp>
            <p:nvSpPr>
              <p:cNvPr id="3" name="내용 개체 틀 1">
                <a:extLst>
                  <a:ext uri="{FF2B5EF4-FFF2-40B4-BE49-F238E27FC236}">
                    <a16:creationId xmlns:a16="http://schemas.microsoft.com/office/drawing/2014/main" id="{93D7CB0D-1573-3829-7F6E-3C8729A44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" y="1014235"/>
                <a:ext cx="6162024" cy="3739277"/>
              </a:xfrm>
              <a:prstGeom prst="rect">
                <a:avLst/>
              </a:prstGeom>
              <a:blipFill>
                <a:blip r:embed="rId5"/>
                <a:stretch>
                  <a:fillRect l="-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21A63726-3B3B-5A5A-84D0-53A4AB719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11" y="2113606"/>
            <a:ext cx="6912768" cy="906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ED4A5FD-14A3-E765-59FC-CCA03F986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568" y="5545352"/>
            <a:ext cx="8846005" cy="1124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A083C16-ACA6-4C80-761A-5A9582251E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400" y="4221088"/>
            <a:ext cx="8541189" cy="1181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36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5767719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/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HEP-Ph Submissions (2016-2025)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559C105-6354-7DB6-16C9-3DD820B6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"/>
          <a:stretch>
            <a:fillRect/>
          </a:stretch>
        </p:blipFill>
        <p:spPr>
          <a:xfrm>
            <a:off x="384634" y="1268760"/>
            <a:ext cx="1149834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8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9B7B2-3ADB-DADD-71A4-D8D1EF2BA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1A0A0AF-5C5F-851A-AF2B-EE114CD2845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30DAEFDC-B535-D0D0-4282-42BA7CC9A71E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17EECFB7-49C7-BF22-1D4D-0C2F0A5E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KM3NeT: Earth Matter Effect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7D1738F-01C1-89EC-127C-491BD7403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00" y="1108256"/>
            <a:ext cx="9246368" cy="1174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B1602F2-8A0D-DAEF-F6BD-BB9A22484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37" y="2348879"/>
            <a:ext cx="4711810" cy="295642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8A4CCE7-EEAD-E159-51FA-4CF3934FAE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068"/>
          <a:stretch>
            <a:fillRect/>
          </a:stretch>
        </p:blipFill>
        <p:spPr>
          <a:xfrm>
            <a:off x="5879976" y="3229263"/>
            <a:ext cx="4002853" cy="23762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C22F3F-9395-3471-103E-C07453571F2F}"/>
              </a:ext>
            </a:extLst>
          </p:cNvPr>
          <p:cNvSpPr txBox="1"/>
          <p:nvPr/>
        </p:nvSpPr>
        <p:spPr>
          <a:xfrm>
            <a:off x="5879976" y="5661248"/>
            <a:ext cx="6174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 err="1">
                <a:solidFill>
                  <a:srgbClr val="00B0F0"/>
                </a:solidFill>
              </a:rPr>
              <a:t>iBDM</a:t>
            </a:r>
            <a:r>
              <a:rPr lang="en-US" altLang="ko-KR" sz="1600" dirty="0">
                <a:solidFill>
                  <a:srgbClr val="00B0F0"/>
                </a:solidFill>
              </a:rPr>
              <a:t> [Kim, </a:t>
            </a:r>
            <a:r>
              <a:rPr lang="en-US" altLang="ko-KR" sz="1600" b="1" dirty="0">
                <a:solidFill>
                  <a:srgbClr val="00B0F0"/>
                </a:solidFill>
              </a:rPr>
              <a:t>JCP</a:t>
            </a:r>
            <a:r>
              <a:rPr lang="en-US" altLang="ko-KR" sz="1600" dirty="0">
                <a:solidFill>
                  <a:srgbClr val="00B0F0"/>
                </a:solidFill>
              </a:rPr>
              <a:t>, Shin, PRL (2017)]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00B0F0"/>
                </a:solidFill>
              </a:rPr>
              <a:t>ANITA </a:t>
            </a:r>
            <a:r>
              <a:rPr lang="en-US" altLang="ko-KR" sz="1600" dirty="0" err="1">
                <a:solidFill>
                  <a:srgbClr val="00B0F0"/>
                </a:solidFill>
              </a:rPr>
              <a:t>EeV</a:t>
            </a:r>
            <a:r>
              <a:rPr lang="en-US" altLang="ko-KR" sz="1600" dirty="0">
                <a:solidFill>
                  <a:srgbClr val="00B0F0"/>
                </a:solidFill>
              </a:rPr>
              <a:t> Anomaly [</a:t>
            </a:r>
            <a:r>
              <a:rPr lang="en-US" altLang="ko-KR" sz="1600" dirty="0" err="1">
                <a:solidFill>
                  <a:srgbClr val="00B0F0"/>
                </a:solidFill>
              </a:rPr>
              <a:t>Heurtier</a:t>
            </a:r>
            <a:r>
              <a:rPr lang="en-US" altLang="ko-KR" sz="1600" dirty="0">
                <a:solidFill>
                  <a:srgbClr val="00B0F0"/>
                </a:solidFill>
              </a:rPr>
              <a:t>, Kim, </a:t>
            </a:r>
            <a:r>
              <a:rPr lang="en-US" altLang="ko-KR" sz="1600" b="1" dirty="0">
                <a:solidFill>
                  <a:srgbClr val="00B0F0"/>
                </a:solidFill>
              </a:rPr>
              <a:t>JCP</a:t>
            </a:r>
            <a:r>
              <a:rPr lang="en-US" altLang="ko-KR" sz="1600" dirty="0">
                <a:solidFill>
                  <a:srgbClr val="00B0F0"/>
                </a:solidFill>
              </a:rPr>
              <a:t>, Shin, PRD (2019)]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120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DB23C-22AB-7388-C8D7-587313C3E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948CBE1-B1A4-46D5-A1F2-DE8B6FA0912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34F02FAF-B2BE-0F61-D79C-6608AF3D782A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제목 2">
                <a:extLst>
                  <a:ext uri="{FF2B5EF4-FFF2-40B4-BE49-F238E27FC236}">
                    <a16:creationId xmlns:a16="http://schemas.microsoft.com/office/drawing/2014/main" id="{E65434EF-5D16-5156-371B-8ADD0CC52F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000" y="108000"/>
                <a:ext cx="11880000" cy="86400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Sterile </a:t>
                </a:r>
                <a14:m>
                  <m:oMath xmlns:m="http://schemas.openxmlformats.org/officeDocument/2006/math">
                    <m:r>
                      <a:rPr lang="ko-KR" altLang="en-US" sz="3600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altLang="ko-KR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@ </a:t>
                </a:r>
                <a:r>
                  <a:rPr lang="en-US" altLang="ko-KR" sz="3600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SHiP</a:t>
                </a:r>
                <a:endParaRPr lang="ko-KR" alt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제목 2">
                <a:extLst>
                  <a:ext uri="{FF2B5EF4-FFF2-40B4-BE49-F238E27FC236}">
                    <a16:creationId xmlns:a16="http://schemas.microsoft.com/office/drawing/2014/main" id="{E65434EF-5D16-5156-371B-8ADD0CC52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000" y="108000"/>
                <a:ext cx="11880000" cy="864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296C5DAF-26C1-71BC-8C2F-98E4837B5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10" y="1124744"/>
            <a:ext cx="9067042" cy="1152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06AFF6B-BBEE-92E5-08DC-62002AE7D8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181" b="2666"/>
          <a:stretch>
            <a:fillRect/>
          </a:stretch>
        </p:blipFill>
        <p:spPr>
          <a:xfrm>
            <a:off x="1199456" y="2852936"/>
            <a:ext cx="9857748" cy="3744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A7CDACF6-8C25-7EFC-A000-4639F82BB4E9}"/>
              </a:ext>
            </a:extLst>
          </p:cNvPr>
          <p:cNvSpPr txBox="1">
            <a:spLocks/>
          </p:cNvSpPr>
          <p:nvPr/>
        </p:nvSpPr>
        <p:spPr>
          <a:xfrm>
            <a:off x="59360" y="2276872"/>
            <a:ext cx="11286624" cy="49891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ko-KR" sz="2000" dirty="0"/>
              <a:t>Short-baseline oscillation from a dual baseline approach: two SND @ 27 m &amp; 120 m  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167952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0BEB7-0F5E-69E6-0557-951D2627B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CF6428-92DD-9094-B105-7B296155310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8C4FD037-1A9C-1C6E-0C9E-301FED0B5110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AAD0A694-F55E-472F-0147-E560E192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NSI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A06357-0208-C61A-3285-87E3E2FE2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07" y="2348880"/>
            <a:ext cx="8555349" cy="1224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1C29F5C-BBEB-F83C-6576-E9B0AD081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07" y="3794127"/>
            <a:ext cx="7039437" cy="984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5B2F6DA-6F2B-65BD-CC24-F4CF1381A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06" y="5025024"/>
            <a:ext cx="9432647" cy="1224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285B0D96-A8AC-45F4-ABCE-DDBFF5E1215B}"/>
              </a:ext>
            </a:extLst>
          </p:cNvPr>
          <p:cNvSpPr txBox="1">
            <a:spLocks/>
          </p:cNvSpPr>
          <p:nvPr/>
        </p:nvSpPr>
        <p:spPr>
          <a:xfrm>
            <a:off x="209976" y="1124744"/>
            <a:ext cx="11286624" cy="11160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6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ko-KR" sz="2000" dirty="0"/>
              <a:t>Combination of low- and high-E experiments </a:t>
            </a:r>
          </a:p>
          <a:p>
            <a:pPr>
              <a:lnSpc>
                <a:spcPct val="16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ko-KR" sz="2000" dirty="0"/>
              <a:t>Neutrino emission from SN</a:t>
            </a:r>
          </a:p>
          <a:p>
            <a:pPr>
              <a:lnSpc>
                <a:spcPct val="16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72283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F3191-C5AB-2C2E-EC8D-E9E8302E0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가로로 말린 두루마리 모양 26">
            <a:extLst>
              <a:ext uri="{FF2B5EF4-FFF2-40B4-BE49-F238E27FC236}">
                <a16:creationId xmlns:a16="http://schemas.microsoft.com/office/drawing/2014/main" id="{73407E44-9B36-64FC-2BEC-550E4BCD1696}"/>
              </a:ext>
            </a:extLst>
          </p:cNvPr>
          <p:cNvSpPr/>
          <p:nvPr/>
        </p:nvSpPr>
        <p:spPr>
          <a:xfrm>
            <a:off x="1775520" y="2204865"/>
            <a:ext cx="8676456" cy="2159445"/>
          </a:xfrm>
          <a:prstGeom prst="horizontalScroll">
            <a:avLst/>
          </a:prstGeom>
          <a:solidFill>
            <a:schemeClr val="accent3">
              <a:lumMod val="20000"/>
              <a:lumOff val="80000"/>
              <a:alpha val="62000"/>
            </a:schemeClr>
          </a:solidFill>
          <a:ln w="25400" cmpd="sng">
            <a:solidFill>
              <a:srgbClr val="BA94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0932" tIns="60932" rIns="60932" bIns="6093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sz="4000" b="1" dirty="0">
              <a:solidFill>
                <a:srgbClr val="FFFF00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F4F6FF8-B888-1558-D17F-3D30033160D2}"/>
              </a:ext>
            </a:extLst>
          </p:cNvPr>
          <p:cNvSpPr/>
          <p:nvPr/>
        </p:nvSpPr>
        <p:spPr>
          <a:xfrm>
            <a:off x="2135561" y="2504928"/>
            <a:ext cx="8136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Astrophysics &amp; Cosmology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149040-53C6-3BEC-9923-0DDA03DB519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5767719"/>
            <a:ext cx="7200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42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BD4AB-6C60-7A12-52AC-082531858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334A26F-89EF-9B10-3FDF-024AAFE6E9F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E0D3EAA6-8C6C-C747-3155-979F577E3423}"/>
              </a:ext>
            </a:extLst>
          </p:cNvPr>
          <p:cNvSpPr/>
          <p:nvPr/>
        </p:nvSpPr>
        <p:spPr>
          <a:xfrm>
            <a:off x="69797" y="127291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7CF9ACEE-B2DE-57AE-3685-DB120AAE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Primordial Black Holes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내용 개체 틀 1">
            <a:extLst>
              <a:ext uri="{FF2B5EF4-FFF2-40B4-BE49-F238E27FC236}">
                <a16:creationId xmlns:a16="http://schemas.microsoft.com/office/drawing/2014/main" id="{D16B91A8-E07D-AE17-86E4-6FB5661F699A}"/>
              </a:ext>
            </a:extLst>
          </p:cNvPr>
          <p:cNvSpPr txBox="1">
            <a:spLocks/>
          </p:cNvSpPr>
          <p:nvPr/>
        </p:nvSpPr>
        <p:spPr>
          <a:xfrm>
            <a:off x="10128447" y="6381328"/>
            <a:ext cx="1993911" cy="41203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vert="horz" lIns="36000" tIns="0" rIns="36000" bIns="36000">
            <a:normAutofit fontScale="92500" lnSpcReduction="10000"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70000"/>
              </a:lnSpc>
              <a:buClr>
                <a:schemeClr val="tx1"/>
              </a:buClr>
              <a:buSzPct val="80000"/>
              <a:buNone/>
            </a:pPr>
            <a:r>
              <a:rPr lang="en-US" altLang="ko-KR" sz="1800" dirty="0"/>
              <a:t>Ki-Young (Today)</a:t>
            </a:r>
            <a:endParaRPr lang="en-US" altLang="ko-KR" sz="18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BEB93C-A885-B23B-2B24-11CD44F61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96" y="1123895"/>
            <a:ext cx="7255518" cy="9307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A434F89-0948-A4D4-34FC-B80412C5D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64" y="2176046"/>
            <a:ext cx="7331720" cy="1219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9931077-E18B-5FB6-E29E-0FC50F666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96" y="4959216"/>
            <a:ext cx="7380707" cy="1170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5B9C2A6-924D-9CCD-8612-E959EF7C6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53" y="3554968"/>
            <a:ext cx="6009071" cy="740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3EB6F85-290D-74D9-525F-F429FA43E3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416"/>
          <a:stretch>
            <a:fillRect/>
          </a:stretch>
        </p:blipFill>
        <p:spPr>
          <a:xfrm>
            <a:off x="7582508" y="1071012"/>
            <a:ext cx="4550316" cy="24275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054F40-392A-9BE8-3BA6-550F7BD52FCC}"/>
              </a:ext>
            </a:extLst>
          </p:cNvPr>
          <p:cNvSpPr txBox="1"/>
          <p:nvPr/>
        </p:nvSpPr>
        <p:spPr>
          <a:xfrm>
            <a:off x="7842246" y="3121223"/>
            <a:ext cx="3438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0B0F0"/>
                </a:solidFill>
              </a:rPr>
              <a:t>Jho, Kim, </a:t>
            </a:r>
            <a:r>
              <a:rPr lang="en-US" altLang="ko-KR" sz="1400" b="1" dirty="0">
                <a:solidFill>
                  <a:srgbClr val="00B0F0"/>
                </a:solidFill>
              </a:rPr>
              <a:t>JCP</a:t>
            </a:r>
            <a:r>
              <a:rPr lang="en-US" altLang="ko-KR" sz="1400" dirty="0">
                <a:solidFill>
                  <a:srgbClr val="00B0F0"/>
                </a:solidFill>
              </a:rPr>
              <a:t>, S. C. Park, Y. Park (2022)</a:t>
            </a:r>
            <a:endParaRPr lang="ko-KR" altLang="en-US" sz="1400" dirty="0"/>
          </a:p>
        </p:txBody>
      </p:sp>
      <p:sp>
        <p:nvSpPr>
          <p:cNvPr id="18" name="내용 개체 틀 1">
            <a:extLst>
              <a:ext uri="{FF2B5EF4-FFF2-40B4-BE49-F238E27FC236}">
                <a16:creationId xmlns:a16="http://schemas.microsoft.com/office/drawing/2014/main" id="{AF582EDD-5D74-8735-6F82-6EC863247FAD}"/>
              </a:ext>
            </a:extLst>
          </p:cNvPr>
          <p:cNvSpPr txBox="1">
            <a:spLocks/>
          </p:cNvSpPr>
          <p:nvPr/>
        </p:nvSpPr>
        <p:spPr>
          <a:xfrm>
            <a:off x="131368" y="6183352"/>
            <a:ext cx="9637040" cy="64807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 defTabSz="914257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ko-KR" sz="1600" dirty="0"/>
              <a:t>Effective chiral </a:t>
            </a:r>
            <a:r>
              <a:rPr lang="en-US" altLang="ko-KR" sz="1600" dirty="0" err="1"/>
              <a:t>Lagrangian</a:t>
            </a:r>
            <a:r>
              <a:rPr lang="en-US" altLang="ko-KR" sz="1600" dirty="0"/>
              <a:t> with a </a:t>
            </a:r>
            <a:r>
              <a:rPr lang="en-US" altLang="ko-KR" sz="1600" dirty="0" err="1"/>
              <a:t>dilaton</a:t>
            </a:r>
            <a:r>
              <a:rPr lang="en-US" altLang="ko-KR" sz="1600" dirty="0"/>
              <a:t> &amp; </a:t>
            </a:r>
            <a:r>
              <a:rPr lang="en-US" altLang="ko-KR" sz="1600" dirty="0" err="1"/>
              <a:t>pions</a:t>
            </a:r>
            <a:r>
              <a:rPr lang="en-US" altLang="ko-KR" sz="1600" dirty="0"/>
              <a:t>. Curvature perturbations grow exponentially, producing copious PBHs and a stochastic GW background.</a:t>
            </a:r>
          </a:p>
        </p:txBody>
      </p:sp>
      <p:sp>
        <p:nvSpPr>
          <p:cNvPr id="19" name="내용 개체 틀 1">
            <a:extLst>
              <a:ext uri="{FF2B5EF4-FFF2-40B4-BE49-F238E27FC236}">
                <a16:creationId xmlns:a16="http://schemas.microsoft.com/office/drawing/2014/main" id="{A9DF3D55-0706-D183-F870-A671080CD64C}"/>
              </a:ext>
            </a:extLst>
          </p:cNvPr>
          <p:cNvSpPr txBox="1">
            <a:spLocks/>
          </p:cNvSpPr>
          <p:nvPr/>
        </p:nvSpPr>
        <p:spPr>
          <a:xfrm>
            <a:off x="155248" y="4304944"/>
            <a:ext cx="8749064" cy="64807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 defTabSz="914257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ko-KR" sz="1600" dirty="0"/>
              <a:t>Significant </a:t>
            </a:r>
            <a:r>
              <a:rPr lang="en-US" altLang="ko-KR" sz="1600" dirty="0" err="1"/>
              <a:t>isocurvature</a:t>
            </a:r>
            <a:r>
              <a:rPr lang="en-US" altLang="ko-KR" sz="1600" dirty="0"/>
              <a:t> perturbations due to their biased clustering amplitude and the branching ratio of the Hawking radiation differing from the abundance ratio.</a:t>
            </a:r>
          </a:p>
        </p:txBody>
      </p:sp>
    </p:spTree>
    <p:extLst>
      <p:ext uri="{BB962C8B-B14F-4D97-AF65-F5344CB8AC3E}">
        <p14:creationId xmlns:p14="http://schemas.microsoft.com/office/powerpoint/2010/main" val="305898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2897D-3E10-26AA-C2DB-334B43641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1DBEF03-08DE-7D01-365C-3687194C413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5A8EC14D-3214-CE4E-FC82-129F729EB338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10D0CAE7-8102-B5E7-BB9F-560DAC83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ElectroWeak</a:t>
            </a:r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Phase Transitions &amp; GWs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10DF754-98C7-AFED-42E1-3C5B53480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1052736"/>
            <a:ext cx="7632848" cy="5735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FA3FA6-500A-94C8-B0F9-37E86DE97810}"/>
              </a:ext>
            </a:extLst>
          </p:cNvPr>
          <p:cNvSpPr txBox="1"/>
          <p:nvPr/>
        </p:nvSpPr>
        <p:spPr>
          <a:xfrm>
            <a:off x="9840416" y="6536377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B0F0"/>
                </a:solidFill>
                <a:sym typeface="Symbol" panose="05050102010706020507" pitchFamily="18" charset="2"/>
              </a:rPr>
              <a:t>Kai Schmitz (2021)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08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1E117-1D95-0B82-5021-D5D09F0C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962917E-FEAF-9931-95CF-59F9006E421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CFB4E687-20FF-108C-9BD7-E421A99E5096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25EC2476-981A-A57E-B8DA-210A16BE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ElectroWeak</a:t>
            </a:r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Phase Transitions &amp; GWs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CA5C1ED-1602-FD4F-74EC-561307812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00" y="3505981"/>
            <a:ext cx="8649145" cy="14097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D16DB59-F067-CF04-B724-93F85CA85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066" y="2222438"/>
            <a:ext cx="8445934" cy="1206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E5F7492-2EDB-9249-4E81-8D956114C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59" y="1045473"/>
            <a:ext cx="8255424" cy="1104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9C6CED45-ED07-B40D-CBA2-B76B6873E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862" y="4971556"/>
            <a:ext cx="8230023" cy="1682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DF8949E-83B3-DC15-0EB3-94827635CC48}"/>
              </a:ext>
            </a:extLst>
          </p:cNvPr>
          <p:cNvSpPr txBox="1">
            <a:spLocks/>
          </p:cNvSpPr>
          <p:nvPr/>
        </p:nvSpPr>
        <p:spPr>
          <a:xfrm>
            <a:off x="10128447" y="6381328"/>
            <a:ext cx="1993911" cy="41203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vert="horz" lIns="36000" tIns="0" rIns="36000" bIns="36000">
            <a:normAutofit fontScale="92500" lnSpcReduction="10000"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70000"/>
              </a:lnSpc>
              <a:buClr>
                <a:schemeClr val="tx1"/>
              </a:buClr>
              <a:buSzPct val="80000"/>
              <a:buNone/>
            </a:pPr>
            <a:r>
              <a:rPr lang="en-US" altLang="ko-KR" sz="1800" dirty="0"/>
              <a:t>Ki-Young (Today)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2464425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D7929-9610-E3C1-CDF4-E879DF468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EB2AC87-0B21-87A4-F0C8-2814E8B9C8F2}"/>
              </a:ext>
            </a:extLst>
          </p:cNvPr>
          <p:cNvSpPr/>
          <p:nvPr/>
        </p:nvSpPr>
        <p:spPr>
          <a:xfrm>
            <a:off x="0" y="5579331"/>
            <a:ext cx="7392144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가로로 말린 두루마리 모양 26">
            <a:extLst>
              <a:ext uri="{FF2B5EF4-FFF2-40B4-BE49-F238E27FC236}">
                <a16:creationId xmlns:a16="http://schemas.microsoft.com/office/drawing/2014/main" id="{340949F7-CD6B-727F-BF25-02C21300AA66}"/>
              </a:ext>
            </a:extLst>
          </p:cNvPr>
          <p:cNvSpPr/>
          <p:nvPr/>
        </p:nvSpPr>
        <p:spPr>
          <a:xfrm>
            <a:off x="1775520" y="2204865"/>
            <a:ext cx="8676456" cy="2159445"/>
          </a:xfrm>
          <a:prstGeom prst="horizontalScroll">
            <a:avLst/>
          </a:prstGeom>
          <a:solidFill>
            <a:schemeClr val="accent3">
              <a:lumMod val="20000"/>
              <a:lumOff val="80000"/>
              <a:alpha val="62000"/>
            </a:schemeClr>
          </a:solidFill>
          <a:ln w="25400" cmpd="sng">
            <a:solidFill>
              <a:srgbClr val="BA94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0932" tIns="60932" rIns="60932" bIns="6093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sz="4000" b="1" dirty="0">
              <a:solidFill>
                <a:srgbClr val="FFFF00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8811089-8A79-1764-108B-6A3CB31166CE}"/>
              </a:ext>
            </a:extLst>
          </p:cNvPr>
          <p:cNvSpPr/>
          <p:nvPr/>
        </p:nvSpPr>
        <p:spPr>
          <a:xfrm>
            <a:off x="2135561" y="2847079"/>
            <a:ext cx="8136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Collider, Higgs &amp; ML</a:t>
            </a:r>
          </a:p>
        </p:txBody>
      </p:sp>
    </p:spTree>
    <p:extLst>
      <p:ext uri="{BB962C8B-B14F-4D97-AF65-F5344CB8AC3E}">
        <p14:creationId xmlns:p14="http://schemas.microsoft.com/office/powerpoint/2010/main" val="2889894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4862A-8781-2C30-213A-06801AD4C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054B60D-22C9-3683-0D31-3D5B17D94BA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8A50EAAB-8127-F70F-E2BE-DF8DEF6C2A05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85D85BE9-F462-C0C3-9C95-C898E5A7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" y="14048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 &amp; Collider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E7B751-15D2-927F-1B12-15F05300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6" y="1178780"/>
            <a:ext cx="8751931" cy="958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0E5278F-33C4-8009-2470-533671A26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66" y="2311172"/>
            <a:ext cx="6692368" cy="973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5FD1292-5979-074F-2E0B-2505F1F84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66" y="3434015"/>
            <a:ext cx="9294525" cy="1187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ED3A3E0-6CAA-AFF6-E67E-C93ABC601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44" y="5057079"/>
            <a:ext cx="3716865" cy="1036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1566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BD89E-751E-8401-4C1D-A10BAE3B3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B50732B-4593-FAE0-91E4-0EB691A0156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DBF280DE-B7CA-635A-21D6-27972E0862C0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CFA2B5AF-80FA-EFCA-C273-A539A17F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" y="14048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 &amp; Quantum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F0BA116-816F-EB76-71E0-848ADD9B43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120" b="61707"/>
          <a:stretch>
            <a:fillRect/>
          </a:stretch>
        </p:blipFill>
        <p:spPr>
          <a:xfrm>
            <a:off x="112758" y="4712764"/>
            <a:ext cx="7128792" cy="935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B52BF88-0B14-4A94-2570-784FFE332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2" y="1116580"/>
            <a:ext cx="6988811" cy="1006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9391ADD-1218-11AB-8B64-55B8CA0B8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6" y="3268250"/>
            <a:ext cx="7054127" cy="1208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83D1BB3-6E42-A7E5-1187-5426BCFA3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00" y="2204388"/>
            <a:ext cx="7206531" cy="990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954B0E0-E9D6-253E-F3C7-D0FB3C86F0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0813"/>
          <a:stretch>
            <a:fillRect/>
          </a:stretch>
        </p:blipFill>
        <p:spPr>
          <a:xfrm>
            <a:off x="112758" y="5783677"/>
            <a:ext cx="7435137" cy="957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내용 개체 틀 1">
            <a:extLst>
              <a:ext uri="{FF2B5EF4-FFF2-40B4-BE49-F238E27FC236}">
                <a16:creationId xmlns:a16="http://schemas.microsoft.com/office/drawing/2014/main" id="{66A419C5-578E-3DD6-AB25-1BF711B49B3B}"/>
              </a:ext>
            </a:extLst>
          </p:cNvPr>
          <p:cNvSpPr txBox="1">
            <a:spLocks/>
          </p:cNvSpPr>
          <p:nvPr/>
        </p:nvSpPr>
        <p:spPr>
          <a:xfrm>
            <a:off x="7176120" y="1124744"/>
            <a:ext cx="1800201" cy="41203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vert="horz" lIns="36000" tIns="0" rIns="36000" bIns="36000">
            <a:normAutofit fontScale="92500" lnSpcReduction="10000"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70000"/>
              </a:lnSpc>
              <a:buClr>
                <a:schemeClr val="tx1"/>
              </a:buClr>
              <a:buSzPct val="80000"/>
              <a:buNone/>
            </a:pPr>
            <a:r>
              <a:rPr lang="en-US" altLang="ko-KR" sz="1800" dirty="0"/>
              <a:t>Sung Hak (Thu.)</a:t>
            </a:r>
            <a:endParaRPr lang="en-US" altLang="ko-KR" sz="1800" b="1" dirty="0"/>
          </a:p>
        </p:txBody>
      </p:sp>
      <p:sp>
        <p:nvSpPr>
          <p:cNvPr id="14" name="내용 개체 틀 1">
            <a:extLst>
              <a:ext uri="{FF2B5EF4-FFF2-40B4-BE49-F238E27FC236}">
                <a16:creationId xmlns:a16="http://schemas.microsoft.com/office/drawing/2014/main" id="{E5D813DC-B7AD-E4D0-1F8C-42D50B3C0C03}"/>
              </a:ext>
            </a:extLst>
          </p:cNvPr>
          <p:cNvSpPr txBox="1">
            <a:spLocks/>
          </p:cNvSpPr>
          <p:nvPr/>
        </p:nvSpPr>
        <p:spPr>
          <a:xfrm>
            <a:off x="7614396" y="6316180"/>
            <a:ext cx="1998965" cy="41203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vert="horz" lIns="36000" tIns="0" rIns="36000" bIns="36000">
            <a:normAutofit fontScale="92500" lnSpcReduction="10000"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70000"/>
              </a:lnSpc>
              <a:buClr>
                <a:schemeClr val="tx1"/>
              </a:buClr>
              <a:buSzPct val="80000"/>
              <a:buNone/>
            </a:pPr>
            <a:r>
              <a:rPr lang="en-US" altLang="ko-KR" sz="1800" dirty="0" err="1"/>
              <a:t>Myeonghun</a:t>
            </a:r>
            <a:r>
              <a:rPr lang="en-US" altLang="ko-KR" sz="1800" dirty="0"/>
              <a:t> (Thu.)</a:t>
            </a:r>
            <a:endParaRPr lang="en-US" altLang="ko-KR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D8FBB0-828D-3995-090B-10E2A307584C}"/>
              </a:ext>
            </a:extLst>
          </p:cNvPr>
          <p:cNvSpPr txBox="1"/>
          <p:nvPr/>
        </p:nvSpPr>
        <p:spPr>
          <a:xfrm>
            <a:off x="7613325" y="4614372"/>
            <a:ext cx="45313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US" altLang="ko-KR" sz="1600" dirty="0"/>
              <a:t>“Quantum circuits provide a promising alternative: compared to conventional neural networks, they can achieve rich expressivity with fewer parameters, and the parameter-shift rule provides an exact analytic form for circuit gradients, ensuring precise optimization.”</a:t>
            </a:r>
            <a:endParaRPr lang="en-US" altLang="ko-KR" sz="1600" baseline="0" dirty="0"/>
          </a:p>
        </p:txBody>
      </p:sp>
    </p:spTree>
    <p:extLst>
      <p:ext uri="{BB962C8B-B14F-4D97-AF65-F5344CB8AC3E}">
        <p14:creationId xmlns:p14="http://schemas.microsoft.com/office/powerpoint/2010/main" val="37772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641BB-60D4-1485-3CD7-F2E6A9B6C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1F4092C-A06F-9E4C-37E8-A4AE5E1C43B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5767719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D33B9354-B778-4F18-DDE1-34316111D799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7207E499-8B2D-B280-DAE8-06EEFE59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Yearly HEP-Ph Submissions (2016-2025)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F101304-8760-66DB-B55D-078C13882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" b="613"/>
          <a:stretch/>
        </p:blipFill>
        <p:spPr>
          <a:xfrm>
            <a:off x="695400" y="1325404"/>
            <a:ext cx="10876810" cy="5040560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52E1876-A94C-29B2-F55F-261CD2F25214}"/>
              </a:ext>
            </a:extLst>
          </p:cNvPr>
          <p:cNvCxnSpPr>
            <a:cxnSpLocks/>
          </p:cNvCxnSpPr>
          <p:nvPr/>
        </p:nvCxnSpPr>
        <p:spPr>
          <a:xfrm flipV="1">
            <a:off x="10071804" y="2348880"/>
            <a:ext cx="992748" cy="559880"/>
          </a:xfrm>
          <a:prstGeom prst="line">
            <a:avLst/>
          </a:prstGeom>
          <a:ln w="38100">
            <a:solidFill>
              <a:srgbClr val="0000F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DE8E02D8-97C9-FC7F-F557-A0FFB553F61D}"/>
              </a:ext>
            </a:extLst>
          </p:cNvPr>
          <p:cNvSpPr/>
          <p:nvPr/>
        </p:nvSpPr>
        <p:spPr>
          <a:xfrm>
            <a:off x="6168008" y="2852936"/>
            <a:ext cx="432048" cy="1224136"/>
          </a:xfrm>
          <a:prstGeom prst="downArrow">
            <a:avLst/>
          </a:prstGeom>
          <a:solidFill>
            <a:srgbClr val="FF0000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b="1" dirty="0" err="1">
              <a:solidFill>
                <a:srgbClr val="FFFF00"/>
              </a:solidFill>
            </a:endParaRPr>
          </a:p>
        </p:txBody>
      </p:sp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B6730713-B755-BFF2-5BBF-A3C13AB50E58}"/>
              </a:ext>
            </a:extLst>
          </p:cNvPr>
          <p:cNvSpPr/>
          <p:nvPr/>
        </p:nvSpPr>
        <p:spPr>
          <a:xfrm>
            <a:off x="8697166" y="2177246"/>
            <a:ext cx="360040" cy="1224136"/>
          </a:xfrm>
          <a:prstGeom prst="downArrow">
            <a:avLst/>
          </a:prstGeom>
          <a:solidFill>
            <a:srgbClr val="FF0000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b="1" dirty="0" err="1">
              <a:solidFill>
                <a:srgbClr val="FFFF00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D5D294B-4A94-5EF3-935E-D34545F9B7B2}"/>
              </a:ext>
            </a:extLst>
          </p:cNvPr>
          <p:cNvCxnSpPr>
            <a:cxnSpLocks/>
          </p:cNvCxnSpPr>
          <p:nvPr/>
        </p:nvCxnSpPr>
        <p:spPr>
          <a:xfrm flipV="1">
            <a:off x="11064552" y="1844824"/>
            <a:ext cx="977448" cy="50405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66EF148-7C83-FC16-0705-66DCB510B9A3}"/>
              </a:ext>
            </a:extLst>
          </p:cNvPr>
          <p:cNvSpPr txBox="1"/>
          <p:nvPr/>
        </p:nvSpPr>
        <p:spPr>
          <a:xfrm>
            <a:off x="11424592" y="1268760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?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F92DA-AC40-9B5C-6101-1CD13DF42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1F3F6FA-3418-CC54-6E11-98750BD7D16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5767719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B8EEF040-496B-2B79-A8ED-68F1C9049C55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49E7E0A2-ACE9-8410-7FA3-4929A0DE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Words in KHEP-Ph 2025?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 descr="스크린샷, 도표, 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90A27D-AD82-13A9-79D2-950543D06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9343" r="6406" b="4781"/>
          <a:stretch>
            <a:fillRect/>
          </a:stretch>
        </p:blipFill>
        <p:spPr>
          <a:xfrm>
            <a:off x="2207568" y="1116112"/>
            <a:ext cx="7600853" cy="5625256"/>
          </a:xfrm>
          <a:prstGeom prst="rect">
            <a:avLst/>
          </a:prstGeom>
        </p:spPr>
      </p:pic>
      <p:sp>
        <p:nvSpPr>
          <p:cNvPr id="6" name="폭발: 14pt 5">
            <a:extLst>
              <a:ext uri="{FF2B5EF4-FFF2-40B4-BE49-F238E27FC236}">
                <a16:creationId xmlns:a16="http://schemas.microsoft.com/office/drawing/2014/main" id="{1A7B6005-5C45-ED72-0F9B-A249FD64A4BF}"/>
              </a:ext>
            </a:extLst>
          </p:cNvPr>
          <p:cNvSpPr/>
          <p:nvPr/>
        </p:nvSpPr>
        <p:spPr>
          <a:xfrm>
            <a:off x="263352" y="1116112"/>
            <a:ext cx="2273592" cy="1736920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2400" b="1" dirty="0">
                <a:solidFill>
                  <a:srgbClr val="FFFF00"/>
                </a:solidFill>
              </a:rPr>
              <a:t>Not Real!</a:t>
            </a:r>
            <a:endParaRPr lang="ko-KR" altLang="en-US" sz="2400" b="1" dirty="0" err="1">
              <a:solidFill>
                <a:srgbClr val="FFFF00"/>
              </a:solidFill>
            </a:endParaRPr>
          </a:p>
        </p:txBody>
      </p:sp>
      <p:pic>
        <p:nvPicPr>
          <p:cNvPr id="4" name="그림 3" descr="만화 영화, 텍스트, 동물 피규어, 장난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83C1F98-359B-B8C9-C6A5-CA0DF184B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92" y="3599366"/>
            <a:ext cx="4341162" cy="317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07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49CBD-6186-F318-EA04-C4E94BD6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3C612B3-029B-B0DF-36A4-B5EACA204B1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5767719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E32D1B26-BCFB-2BD0-877C-4E206AE10393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B6A9169B-9C7F-7FE9-8173-963DEA57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Words in HEP-Ph 2025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 descr="스크린샷, 도표, 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B0CFF1-FFFB-6086-76A9-B449BF9CF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9343" r="6406" b="4781"/>
          <a:stretch>
            <a:fillRect/>
          </a:stretch>
        </p:blipFill>
        <p:spPr>
          <a:xfrm>
            <a:off x="2207568" y="1116112"/>
            <a:ext cx="7600853" cy="5625256"/>
          </a:xfrm>
          <a:prstGeom prst="rect">
            <a:avLst/>
          </a:prstGeom>
        </p:spPr>
      </p:pic>
      <p:pic>
        <p:nvPicPr>
          <p:cNvPr id="5" name="그림 4" descr="텍스트, 만화 영화, 클립아트, 일러스트레이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2FA273B-B3CD-439B-8BC7-921D962946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>
            <a:fillRect/>
          </a:stretch>
        </p:blipFill>
        <p:spPr>
          <a:xfrm>
            <a:off x="8832304" y="3717032"/>
            <a:ext cx="28330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폭발: 14pt 5">
            <a:extLst>
              <a:ext uri="{FF2B5EF4-FFF2-40B4-BE49-F238E27FC236}">
                <a16:creationId xmlns:a16="http://schemas.microsoft.com/office/drawing/2014/main" id="{36F40992-7423-F67C-964F-3747EA46FD9C}"/>
              </a:ext>
            </a:extLst>
          </p:cNvPr>
          <p:cNvSpPr/>
          <p:nvPr/>
        </p:nvSpPr>
        <p:spPr>
          <a:xfrm>
            <a:off x="7818208" y="1044008"/>
            <a:ext cx="4223792" cy="2457000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2800" b="1" dirty="0">
                <a:solidFill>
                  <a:srgbClr val="FFFF00"/>
                </a:solidFill>
              </a:rPr>
              <a:t>Not Real!</a:t>
            </a:r>
            <a:endParaRPr lang="ko-KR" altLang="en-US" sz="2800" b="1" dirty="0" err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가로로 말린 두루마리 모양 26"/>
          <p:cNvSpPr/>
          <p:nvPr/>
        </p:nvSpPr>
        <p:spPr>
          <a:xfrm>
            <a:off x="1775520" y="2204865"/>
            <a:ext cx="8676456" cy="2159445"/>
          </a:xfrm>
          <a:prstGeom prst="horizontalScroll">
            <a:avLst/>
          </a:prstGeom>
          <a:solidFill>
            <a:schemeClr val="accent3">
              <a:lumMod val="20000"/>
              <a:lumOff val="80000"/>
              <a:alpha val="62000"/>
            </a:schemeClr>
          </a:solidFill>
          <a:ln w="25400" cmpd="sng">
            <a:solidFill>
              <a:srgbClr val="BA94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0932" tIns="60932" rIns="60932" bIns="6093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sz="4000" b="1" dirty="0">
              <a:solidFill>
                <a:srgbClr val="FFFF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135561" y="2852936"/>
            <a:ext cx="8136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Dark Matter/Sector</a:t>
            </a:r>
          </a:p>
        </p:txBody>
      </p:sp>
      <p:pic>
        <p:nvPicPr>
          <p:cNvPr id="5" name="그림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5767719"/>
            <a:ext cx="7200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1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5767719"/>
            <a:ext cx="7200000" cy="1116000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Sector: Dark Particles &amp; Portals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직각 삼각형 22"/>
          <p:cNvSpPr/>
          <p:nvPr/>
        </p:nvSpPr>
        <p:spPr>
          <a:xfrm flipH="1">
            <a:off x="11826228" y="6498354"/>
            <a:ext cx="360000" cy="360000"/>
          </a:xfrm>
          <a:prstGeom prst="rtTriangle">
            <a:avLst/>
          </a:prstGeom>
          <a:solidFill>
            <a:srgbClr val="78D6EA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1934716" y="6669360"/>
            <a:ext cx="251520" cy="188640"/>
          </a:xfrm>
        </p:spPr>
        <p:txBody>
          <a:bodyPr vert="horz" lIns="0" tIns="0" rIns="18000" bIns="18000" anchor="b"/>
          <a:lstStyle/>
          <a:p>
            <a:fld id="{D2A097A8-E14A-4EA7-BF97-E9EFBFB4DC1E}" type="slidenum">
              <a:rPr lang="ko-KR" altLang="en-US" sz="1200" b="1"/>
              <a:t>6</a:t>
            </a:fld>
            <a:endParaRPr lang="ko-KR" altLang="en-US" sz="1200" b="1" dirty="0"/>
          </a:p>
        </p:txBody>
      </p:sp>
      <p:grpSp>
        <p:nvGrpSpPr>
          <p:cNvPr id="17" name="그룹 16"/>
          <p:cNvGrpSpPr/>
          <p:nvPr/>
        </p:nvGrpSpPr>
        <p:grpSpPr>
          <a:xfrm>
            <a:off x="2485484" y="1138877"/>
            <a:ext cx="7236624" cy="873113"/>
            <a:chOff x="2459776" y="3275967"/>
            <a:chExt cx="7236624" cy="873113"/>
          </a:xfrm>
        </p:grpSpPr>
        <p:grpSp>
          <p:nvGrpSpPr>
            <p:cNvPr id="11" name="그룹 10"/>
            <p:cNvGrpSpPr/>
            <p:nvPr/>
          </p:nvGrpSpPr>
          <p:grpSpPr>
            <a:xfrm rot="5400000">
              <a:off x="5717932" y="170612"/>
              <a:ext cx="720312" cy="7236624"/>
              <a:chOff x="7866000" y="-612208"/>
              <a:chExt cx="720312" cy="7236624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 rot="16200000">
                <a:off x="7416312" y="5454416"/>
                <a:ext cx="1620000" cy="720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31750" cmpd="sng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/>
                  <a:t>SM</a:t>
                </a:r>
                <a:r>
                  <a:rPr lang="en-US" altLang="ko-KR" sz="2000" dirty="0"/>
                  <a:t> </a:t>
                </a:r>
              </a:p>
              <a:p>
                <a:pPr algn="ctr"/>
                <a:r>
                  <a:rPr lang="en-US" altLang="ko-KR" sz="2000" dirty="0"/>
                  <a:t>sector</a:t>
                </a:r>
                <a:endParaRPr lang="ko-KR" altLang="en-US" sz="2000" dirty="0"/>
              </a:p>
            </p:txBody>
          </p:sp>
          <p:sp>
            <p:nvSpPr>
              <p:cNvPr id="13" name="모서리가 둥근 직사각형 12"/>
              <p:cNvSpPr/>
              <p:nvPr/>
            </p:nvSpPr>
            <p:spPr>
              <a:xfrm rot="16200000">
                <a:off x="7416000" y="-162208"/>
                <a:ext cx="1620000" cy="7200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1750" cmpd="sng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Dark</a:t>
                </a:r>
                <a:r>
                  <a:rPr lang="en-US" altLang="ko-KR" sz="2000" dirty="0">
                    <a:solidFill>
                      <a:schemeClr val="tx1"/>
                    </a:solidFill>
                  </a:rPr>
                  <a:t> sector</a:t>
                </a:r>
              </a:p>
            </p:txBody>
          </p:sp>
          <p:cxnSp>
            <p:nvCxnSpPr>
              <p:cNvPr id="14" name="직선 연결선 13"/>
              <p:cNvCxnSpPr>
                <a:stCxn id="13" idx="1"/>
                <a:endCxn id="12" idx="3"/>
              </p:cNvCxnSpPr>
              <p:nvPr/>
            </p:nvCxnSpPr>
            <p:spPr>
              <a:xfrm rot="16200000" flipH="1">
                <a:off x="6227844" y="3005948"/>
                <a:ext cx="3996624" cy="312"/>
              </a:xfrm>
              <a:prstGeom prst="line">
                <a:avLst/>
              </a:prstGeom>
              <a:ln w="19050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6000">
                      <a:schemeClr val="bg1">
                        <a:lumMod val="75000"/>
                      </a:schemeClr>
                    </a:gs>
                    <a:gs pos="70000">
                      <a:schemeClr val="bg2">
                        <a:lumMod val="90000"/>
                      </a:schemeClr>
                    </a:gs>
                    <a:gs pos="100000">
                      <a:srgbClr val="1FAECD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직사각형 20"/>
            <p:cNvSpPr/>
            <p:nvPr/>
          </p:nvSpPr>
          <p:spPr>
            <a:xfrm>
              <a:off x="5508361" y="3275967"/>
              <a:ext cx="1188000" cy="4616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1FAECD"/>
                  </a:solidFill>
                </a:rPr>
                <a:t>P</a:t>
              </a:r>
              <a:r>
                <a:rPr lang="en-US" altLang="ko-KR" sz="2400" b="1" dirty="0">
                  <a:solidFill>
                    <a:srgbClr val="8CD9E9"/>
                  </a:solidFill>
                </a:rPr>
                <a:t>o</a:t>
              </a:r>
              <a:r>
                <a:rPr lang="en-US" altLang="ko-KR" sz="2400" b="1" dirty="0">
                  <a:solidFill>
                    <a:srgbClr val="B9D8DF"/>
                  </a:solidFill>
                </a:rPr>
                <a:t>r</a:t>
              </a:r>
              <a:r>
                <a:rPr lang="en-US" altLang="ko-KR" sz="2400" b="1" dirty="0">
                  <a:solidFill>
                    <a:srgbClr val="BFC0C0"/>
                  </a:solidFill>
                </a:rPr>
                <a:t>t</a:t>
              </a:r>
              <a:r>
                <a:rPr lang="en-US" altLang="ko-KR" sz="2400" b="1" dirty="0">
                  <a:solidFill>
                    <a:srgbClr val="6A6A6A"/>
                  </a:solidFill>
                </a:rPr>
                <a:t>a</a:t>
              </a:r>
              <a:r>
                <a:rPr lang="en-US" altLang="ko-K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내용 개체 틀 1"/>
              <p:cNvSpPr txBox="1">
                <a:spLocks/>
              </p:cNvSpPr>
              <p:nvPr/>
            </p:nvSpPr>
            <p:spPr>
              <a:xfrm>
                <a:off x="335360" y="2565368"/>
                <a:ext cx="5556083" cy="4176000"/>
              </a:xfrm>
              <a:prstGeom prst="rect">
                <a:avLst/>
              </a:prstGeom>
            </p:spPr>
            <p:txBody>
              <a:bodyPr vert="horz" lIns="0" tIns="0" rIns="0" bIns="0">
                <a:normAutofit fontScale="85000" lnSpcReduction="10000"/>
              </a:bodyPr>
              <a:lstStyle>
                <a:lvl1pPr marL="365760" indent="-256032" algn="l" rtl="0" eaLnBrk="1" latinLnBrk="1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1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1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1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1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1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>
                  <a:lnSpc>
                    <a:spcPct val="13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v"/>
                </a:pPr>
                <a:r>
                  <a:rPr lang="en-US" altLang="ko-KR" sz="2000" b="1" dirty="0">
                    <a:solidFill>
                      <a:srgbClr val="0000FF"/>
                    </a:solidFill>
                  </a:rPr>
                  <a:t>Portals</a:t>
                </a:r>
                <a:r>
                  <a:rPr lang="en-US" altLang="ko-KR" sz="2000" dirty="0">
                    <a:solidFill>
                      <a:srgbClr val="0000FF"/>
                    </a:solidFill>
                  </a:rPr>
                  <a:t>: </a:t>
                </a:r>
                <a:r>
                  <a:rPr lang="en-US" altLang="ko-KR" sz="2000" u="sng" dirty="0"/>
                  <a:t>mediators</a:t>
                </a:r>
              </a:p>
              <a:p>
                <a:pPr lvl="1">
                  <a:lnSpc>
                    <a:spcPct val="13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>
                    <a:solidFill>
                      <a:srgbClr val="FF0000"/>
                    </a:solidFill>
                  </a:rPr>
                  <a:t>Vector</a:t>
                </a:r>
                <a:r>
                  <a:rPr lang="en-US" altLang="ko-KR" sz="1800" dirty="0"/>
                  <a:t> portal (kinetic mixing):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ko-KR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func>
                      </m:num>
                      <m:den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endParaRPr lang="en-US" altLang="ko-KR" sz="1800" dirty="0"/>
              </a:p>
              <a:p>
                <a:pPr lvl="1">
                  <a:lnSpc>
                    <a:spcPct val="13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>
                    <a:solidFill>
                      <a:srgbClr val="FF0000"/>
                    </a:solidFill>
                  </a:rPr>
                  <a:t>Scalar</a:t>
                </a:r>
                <a:r>
                  <a:rPr lang="en-US" altLang="ko-KR" sz="1800" dirty="0"/>
                  <a:t> (Higgs) portal: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ko-KR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1800" dirty="0"/>
              </a:p>
              <a:p>
                <a:pPr lvl="1">
                  <a:lnSpc>
                    <a:spcPct val="13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>
                    <a:solidFill>
                      <a:srgbClr val="FF0000"/>
                    </a:solidFill>
                  </a:rPr>
                  <a:t>Fermion</a:t>
                </a:r>
                <a:r>
                  <a:rPr lang="en-US" altLang="ko-KR" sz="1800" dirty="0"/>
                  <a:t> (neutrino) portal: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𝐻𝐿</m:t>
                    </m:r>
                    <m:r>
                      <a:rPr lang="ko-KR" altLang="en-US" sz="1800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en-US" altLang="ko-KR" sz="1800" dirty="0"/>
              </a:p>
              <a:p>
                <a:pPr lvl="1">
                  <a:lnSpc>
                    <a:spcPct val="13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>
                    <a:solidFill>
                      <a:srgbClr val="FF0000"/>
                    </a:solidFill>
                  </a:rPr>
                  <a:t>Pseudo-scalar</a:t>
                </a:r>
                <a:r>
                  <a:rPr lang="en-US" altLang="ko-KR" sz="1800" dirty="0"/>
                  <a:t> (</a:t>
                </a:r>
                <a:r>
                  <a:rPr lang="en-US" altLang="ko-KR" sz="1800" dirty="0" err="1"/>
                  <a:t>axion</a:t>
                </a:r>
                <a:r>
                  <a:rPr lang="en-US" altLang="ko-KR" sz="1800" dirty="0"/>
                  <a:t>) portal: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ko-KR" altLang="en-US" sz="180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𝑎𝑔</m:t>
                            </m:r>
                          </m:sub>
                        </m:sSub>
                      </m:den>
                    </m:f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endParaRPr lang="en-US" altLang="ko-KR" sz="1800" dirty="0"/>
              </a:p>
              <a:p>
                <a:pPr marL="393192" lvl="1" indent="0">
                  <a:lnSpc>
                    <a:spcPct val="130000"/>
                  </a:lnSpc>
                  <a:buClr>
                    <a:schemeClr val="tx1"/>
                  </a:buClr>
                  <a:buSzPct val="80000"/>
                  <a:buNone/>
                </a:pPr>
                <a:r>
                  <a:rPr lang="en-US" altLang="ko-KR" sz="1800" dirty="0"/>
                  <a:t>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𝑎𝑓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ko-KR" altLang="en-US" sz="1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180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8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ko-KR" altLang="en-US" sz="1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8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ko-KR" altLang="en-US" sz="180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800" dirty="0"/>
              </a:p>
              <a:p>
                <a:pPr lvl="1">
                  <a:lnSpc>
                    <a:spcPct val="13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 err="1">
                    <a:solidFill>
                      <a:srgbClr val="FF0000"/>
                    </a:solidFill>
                  </a:rPr>
                  <a:t>Dilaton</a:t>
                </a:r>
                <a:r>
                  <a:rPr lang="en-US" altLang="ko-KR" sz="1800" dirty="0"/>
                  <a:t> portal: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sz="1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ko-KR" alt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ko-KR" alt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800" dirty="0"/>
              </a:p>
              <a:p>
                <a:pPr lvl="1">
                  <a:lnSpc>
                    <a:spcPct val="13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Gauged SM 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global #</a:t>
                </a:r>
                <a:r>
                  <a:rPr lang="en-US" altLang="ko-KR" sz="1800" dirty="0"/>
                  <a:t>: B-L,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ko-KR" altLang="en-US" sz="1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ko-KR" sz="18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ko-KR" sz="1800" dirty="0"/>
                  <a:t>, …</a:t>
                </a:r>
              </a:p>
              <a:p>
                <a:pPr lvl="1">
                  <a:lnSpc>
                    <a:spcPct val="13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>
                    <a:solidFill>
                      <a:srgbClr val="FF0000"/>
                    </a:solidFill>
                  </a:rPr>
                  <a:t>Dark </a:t>
                </a:r>
                <a:r>
                  <a:rPr lang="en-US" altLang="ko-KR" sz="1800" dirty="0" err="1">
                    <a:solidFill>
                      <a:srgbClr val="FF0000"/>
                    </a:solidFill>
                  </a:rPr>
                  <a:t>axion</a:t>
                </a:r>
                <a:r>
                  <a:rPr lang="en-US" altLang="ko-KR" sz="1800" dirty="0"/>
                  <a:t> portal: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𝛾𝛾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endParaRPr lang="en-US" altLang="ko-KR" sz="1800" dirty="0"/>
              </a:p>
              <a:p>
                <a:pPr lvl="1">
                  <a:lnSpc>
                    <a:spcPct val="13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>
                    <a:solidFill>
                      <a:srgbClr val="FF0000"/>
                    </a:solidFill>
                  </a:rPr>
                  <a:t>Double</a:t>
                </a:r>
                <a:r>
                  <a:rPr lang="en-US" altLang="ko-KR" sz="1800" dirty="0"/>
                  <a:t> portal: combination of portals</a:t>
                </a:r>
              </a:p>
              <a:p>
                <a:pPr lvl="1">
                  <a:lnSpc>
                    <a:spcPct val="130000"/>
                  </a:lnSpc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US" altLang="ko-KR" sz="1800" dirty="0"/>
                  <a:t>???</a:t>
                </a:r>
              </a:p>
            </p:txBody>
          </p:sp>
        </mc:Choice>
        <mc:Fallback xmlns="">
          <p:sp>
            <p:nvSpPr>
              <p:cNvPr id="18" name="내용 개체 틀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565368"/>
                <a:ext cx="5556083" cy="4176000"/>
              </a:xfrm>
              <a:prstGeom prst="rect">
                <a:avLst/>
              </a:prstGeom>
              <a:blipFill>
                <a:blip r:embed="rId4"/>
                <a:stretch>
                  <a:fillRect t="-1022" b="-14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내용 개체 틀 1"/>
          <p:cNvSpPr txBox="1">
            <a:spLocks/>
          </p:cNvSpPr>
          <p:nvPr/>
        </p:nvSpPr>
        <p:spPr>
          <a:xfrm>
            <a:off x="6168008" y="2435748"/>
            <a:ext cx="5766708" cy="424847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ko-KR" sz="2000" b="1" dirty="0">
                <a:solidFill>
                  <a:srgbClr val="0000FF"/>
                </a:solidFill>
              </a:rPr>
              <a:t>Dark sector particles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800" dirty="0"/>
              <a:t>DM </a:t>
            </a:r>
            <a:r>
              <a:rPr lang="en-US" altLang="ko-KR" sz="1800" dirty="0">
                <a:solidFill>
                  <a:srgbClr val="FF0000"/>
                </a:solidFill>
              </a:rPr>
              <a:t>spin</a:t>
            </a:r>
            <a:r>
              <a:rPr lang="en-US" altLang="ko-KR" sz="1800" dirty="0"/>
              <a:t>: fermion, scalar, vector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800" dirty="0"/>
              <a:t>DM </a:t>
            </a:r>
            <a:r>
              <a:rPr lang="en-US" altLang="ko-KR" sz="1800" dirty="0">
                <a:solidFill>
                  <a:srgbClr val="FF0000"/>
                </a:solidFill>
              </a:rPr>
              <a:t>species</a:t>
            </a:r>
            <a:r>
              <a:rPr lang="en-US" altLang="ko-KR" sz="1800" dirty="0"/>
              <a:t>: single-/two-/multi-component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800" dirty="0"/>
              <a:t>DM </a:t>
            </a:r>
            <a:r>
              <a:rPr lang="en-US" altLang="ko-KR" sz="1800" dirty="0">
                <a:solidFill>
                  <a:srgbClr val="FF0000"/>
                </a:solidFill>
              </a:rPr>
              <a:t>mass</a:t>
            </a:r>
            <a:r>
              <a:rPr lang="en-US" altLang="ko-KR" sz="1800" dirty="0"/>
              <a:t>: light, heavy, light &amp; heavy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800" dirty="0"/>
              <a:t>DM </a:t>
            </a:r>
            <a:r>
              <a:rPr lang="en-US" altLang="ko-KR" sz="1800" dirty="0">
                <a:solidFill>
                  <a:srgbClr val="FF0000"/>
                </a:solidFill>
              </a:rPr>
              <a:t>interaction</a:t>
            </a:r>
            <a:r>
              <a:rPr lang="en-US" altLang="ko-KR" sz="1800" dirty="0"/>
              <a:t>: flavor-conserving (elastic), </a:t>
            </a:r>
          </a:p>
          <a:p>
            <a:pPr marL="393192" lvl="1" indent="0">
              <a:lnSpc>
                <a:spcPct val="150000"/>
              </a:lnSpc>
              <a:buClr>
                <a:schemeClr val="tx1"/>
              </a:buClr>
              <a:buSzPct val="80000"/>
              <a:buNone/>
            </a:pPr>
            <a:r>
              <a:rPr lang="en-US" altLang="ko-KR" sz="1800" dirty="0"/>
              <a:t>                                  flavor-changing (inelastic)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800" dirty="0"/>
              <a:t> ??? 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0044469" y="1029145"/>
            <a:ext cx="1697780" cy="127521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287698" y="974524"/>
                <a:ext cx="1219629" cy="11960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altLang="ko-KR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698" y="974524"/>
                <a:ext cx="1219629" cy="1196033"/>
              </a:xfrm>
              <a:prstGeom prst="rect">
                <a:avLst/>
              </a:prstGeom>
              <a:blipFill>
                <a:blip r:embed="rId5"/>
                <a:stretch>
                  <a:fillRect l="-7500" b="-112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6" b="1895"/>
          <a:stretch/>
        </p:blipFill>
        <p:spPr>
          <a:xfrm>
            <a:off x="195986" y="1008239"/>
            <a:ext cx="2123526" cy="1481529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3990174" y="6120955"/>
            <a:ext cx="2537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solidFill>
                  <a:srgbClr val="00B0F0"/>
                </a:solidFill>
                <a:sym typeface="Wingdings" panose="05000000000000000000" pitchFamily="2" charset="2"/>
              </a:rPr>
              <a:t>[Belanger, </a:t>
            </a:r>
            <a:r>
              <a:rPr lang="en-US" altLang="ko-KR" sz="1200" dirty="0" err="1">
                <a:solidFill>
                  <a:srgbClr val="00B0F0"/>
                </a:solidFill>
                <a:sym typeface="Wingdings" panose="05000000000000000000" pitchFamily="2" charset="2"/>
              </a:rPr>
              <a:t>Goudelis</a:t>
            </a:r>
            <a:r>
              <a:rPr lang="en-US" altLang="ko-KR" sz="1200" dirty="0">
                <a:solidFill>
                  <a:srgbClr val="00B0F0"/>
                </a:solidFill>
                <a:sym typeface="Wingdings" panose="05000000000000000000" pitchFamily="2" charset="2"/>
              </a:rPr>
              <a:t>, </a:t>
            </a:r>
            <a:r>
              <a:rPr lang="en-US" altLang="ko-KR" sz="1200" b="1" dirty="0">
                <a:solidFill>
                  <a:srgbClr val="00B0F0"/>
                </a:solidFill>
                <a:sym typeface="Wingdings" panose="05000000000000000000" pitchFamily="2" charset="2"/>
              </a:rPr>
              <a:t>JCP</a:t>
            </a:r>
            <a:r>
              <a:rPr lang="en-US" altLang="ko-KR" sz="1200" dirty="0">
                <a:solidFill>
                  <a:srgbClr val="00B0F0"/>
                </a:solidFill>
                <a:sym typeface="Wingdings" panose="05000000000000000000" pitchFamily="2" charset="2"/>
              </a:rPr>
              <a:t> (2013)]</a:t>
            </a:r>
            <a:endParaRPr lang="ko-KR" altLang="en-US" sz="12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3552" y="2051120"/>
            <a:ext cx="257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u="sng" dirty="0">
                <a:solidFill>
                  <a:srgbClr val="00B0F0"/>
                </a:solidFill>
              </a:rPr>
              <a:t>Multiple</a:t>
            </a:r>
            <a:r>
              <a:rPr lang="en-US" altLang="ko-KR" sz="1400" dirty="0">
                <a:solidFill>
                  <a:srgbClr val="00B0F0"/>
                </a:solidFill>
              </a:rPr>
              <a:t> stable &amp; unstable </a:t>
            </a:r>
            <a:r>
              <a:rPr lang="en-US" altLang="ko-KR" sz="1400" u="sng" dirty="0">
                <a:solidFill>
                  <a:srgbClr val="00B0F0"/>
                </a:solidFill>
              </a:rPr>
              <a:t>particles</a:t>
            </a:r>
            <a:r>
              <a:rPr lang="en-US" altLang="ko-KR" sz="1400" dirty="0">
                <a:solidFill>
                  <a:srgbClr val="00B0F0"/>
                </a:solidFill>
              </a:rPr>
              <a:t>, Various </a:t>
            </a:r>
            <a:r>
              <a:rPr lang="en-US" altLang="ko-KR" sz="1400" u="sng" dirty="0">
                <a:solidFill>
                  <a:srgbClr val="00B0F0"/>
                </a:solidFill>
              </a:rPr>
              <a:t>interactions</a:t>
            </a:r>
            <a:endParaRPr lang="ko-KR" altLang="en-US" sz="1400" u="sng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2248" y="2329716"/>
            <a:ext cx="25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u="sng" dirty="0"/>
              <a:t>Multiple</a:t>
            </a:r>
            <a:r>
              <a:rPr lang="en-US" altLang="ko-KR" sz="1400" dirty="0"/>
              <a:t> stable &amp; unstable </a:t>
            </a:r>
            <a:r>
              <a:rPr lang="en-US" altLang="ko-KR" sz="1400" u="sng" dirty="0"/>
              <a:t>particles</a:t>
            </a:r>
            <a:r>
              <a:rPr lang="en-US" altLang="ko-KR" sz="1400" dirty="0"/>
              <a:t>, Various </a:t>
            </a:r>
            <a:r>
              <a:rPr lang="en-US" altLang="ko-KR" sz="1400" u="sng" dirty="0"/>
              <a:t>interactions</a:t>
            </a:r>
            <a:r>
              <a:rPr lang="en-US" altLang="ko-KR" sz="1400" dirty="0"/>
              <a:t>?</a:t>
            </a:r>
            <a:endParaRPr lang="ko-KR" altLang="en-US" sz="1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5CBB2D5-99CF-3DB2-0212-EEFF62971E7D}"/>
              </a:ext>
            </a:extLst>
          </p:cNvPr>
          <p:cNvSpPr/>
          <p:nvPr/>
        </p:nvSpPr>
        <p:spPr>
          <a:xfrm>
            <a:off x="3543823" y="5837078"/>
            <a:ext cx="1936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>
                <a:solidFill>
                  <a:srgbClr val="00B0F0"/>
                </a:solidFill>
                <a:sym typeface="Wingdings" panose="05000000000000000000" pitchFamily="2" charset="2"/>
              </a:rPr>
              <a:t>[Kaneta, Lee, Yun (2016)]</a:t>
            </a:r>
            <a:endParaRPr lang="ko-KR" alt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9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5767719"/>
            <a:ext cx="7200000" cy="1116000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Ideas for DM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직각 삼각형 22"/>
          <p:cNvSpPr/>
          <p:nvPr/>
        </p:nvSpPr>
        <p:spPr>
          <a:xfrm flipH="1">
            <a:off x="11826228" y="6498354"/>
            <a:ext cx="360000" cy="360000"/>
          </a:xfrm>
          <a:prstGeom prst="rtTriangle">
            <a:avLst/>
          </a:prstGeom>
          <a:solidFill>
            <a:srgbClr val="78D6EA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1934716" y="6669360"/>
            <a:ext cx="251520" cy="188640"/>
          </a:xfrm>
        </p:spPr>
        <p:txBody>
          <a:bodyPr vert="horz" lIns="0" tIns="0" rIns="18000" bIns="18000" anchor="b"/>
          <a:lstStyle/>
          <a:p>
            <a:fld id="{D2A097A8-E14A-4EA7-BF97-E9EFBFB4DC1E}" type="slidenum">
              <a:rPr lang="ko-KR" altLang="en-US" sz="1200" b="1"/>
              <a:t>7</a:t>
            </a:fld>
            <a:endParaRPr lang="ko-KR" altLang="en-US" sz="1200" b="1" dirty="0"/>
          </a:p>
        </p:txBody>
      </p:sp>
      <p:sp>
        <p:nvSpPr>
          <p:cNvPr id="9" name="내용 개체 틀 1"/>
          <p:cNvSpPr txBox="1">
            <a:spLocks/>
          </p:cNvSpPr>
          <p:nvPr/>
        </p:nvSpPr>
        <p:spPr>
          <a:xfrm>
            <a:off x="47328" y="1389626"/>
            <a:ext cx="8280920" cy="546837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Assisted freeze-out  </a:t>
            </a:r>
            <a:r>
              <a:rPr lang="en-US" altLang="ko-KR" sz="1600" dirty="0">
                <a:solidFill>
                  <a:srgbClr val="00B0F0"/>
                </a:solidFill>
              </a:rPr>
              <a:t>[Belanger &amp; </a:t>
            </a:r>
            <a:r>
              <a:rPr lang="en-US" altLang="ko-KR" sz="1600" b="1" dirty="0">
                <a:solidFill>
                  <a:srgbClr val="00B0F0"/>
                </a:solidFill>
              </a:rPr>
              <a:t>JCP</a:t>
            </a:r>
            <a:r>
              <a:rPr lang="en-US" altLang="ko-KR" sz="1600" dirty="0">
                <a:solidFill>
                  <a:srgbClr val="00B0F0"/>
                </a:solidFill>
              </a:rPr>
              <a:t>, 1112.4491]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Asymmetric dark matter  </a:t>
            </a:r>
            <a:r>
              <a:rPr lang="en-US" altLang="ko-KR" sz="1600" dirty="0">
                <a:solidFill>
                  <a:srgbClr val="00B0F0"/>
                </a:solidFill>
              </a:rPr>
              <a:t>[0901.4117]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Cannibal dark matter  </a:t>
            </a:r>
            <a:r>
              <a:rPr lang="en-US" altLang="ko-KR" sz="1600" dirty="0">
                <a:solidFill>
                  <a:srgbClr val="00B0F0"/>
                </a:solidFill>
              </a:rPr>
              <a:t>[1602.04219; 1607.03108]</a:t>
            </a:r>
            <a:endParaRPr lang="en-US" altLang="ko-KR" sz="1600" dirty="0"/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Co-annihilation  </a:t>
            </a:r>
            <a:r>
              <a:rPr lang="en-US" altLang="ko-KR" sz="1600" dirty="0">
                <a:solidFill>
                  <a:srgbClr val="00B0F0"/>
                </a:solidFill>
              </a:rPr>
              <a:t>[PRD43 (1991) 3191]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Co-decaying dark matter  </a:t>
            </a:r>
            <a:r>
              <a:rPr lang="en-US" altLang="ko-KR" sz="1600" dirty="0">
                <a:solidFill>
                  <a:srgbClr val="00B0F0"/>
                </a:solidFill>
              </a:rPr>
              <a:t>[</a:t>
            </a:r>
            <a:r>
              <a:rPr lang="en-US" altLang="ko-KR" sz="1600" dirty="0" err="1">
                <a:solidFill>
                  <a:srgbClr val="00B0F0"/>
                </a:solidFill>
              </a:rPr>
              <a:t>Bandyopadhyay</a:t>
            </a:r>
            <a:r>
              <a:rPr lang="en-US" altLang="ko-KR" sz="1600" dirty="0">
                <a:solidFill>
                  <a:srgbClr val="00B0F0"/>
                </a:solidFill>
              </a:rPr>
              <a:t>, Chun, </a:t>
            </a:r>
            <a:r>
              <a:rPr lang="en-US" altLang="ko-KR" sz="1600" b="1" dirty="0">
                <a:solidFill>
                  <a:srgbClr val="00B0F0"/>
                </a:solidFill>
              </a:rPr>
              <a:t>JCP</a:t>
            </a:r>
            <a:r>
              <a:rPr lang="en-US" altLang="ko-KR" sz="1600" dirty="0">
                <a:solidFill>
                  <a:srgbClr val="00B0F0"/>
                </a:solidFill>
              </a:rPr>
              <a:t>, 1105.1652; 1607.03110]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Continuum dark matter  </a:t>
            </a:r>
            <a:r>
              <a:rPr lang="en-US" altLang="ko-KR" sz="1600" dirty="0">
                <a:solidFill>
                  <a:srgbClr val="00B0F0"/>
                </a:solidFill>
              </a:rPr>
              <a:t>[2105.07035]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Co-scattering mechanism  </a:t>
            </a:r>
            <a:r>
              <a:rPr lang="en-US" altLang="ko-KR" sz="1600" dirty="0">
                <a:solidFill>
                  <a:srgbClr val="00B0F0"/>
                </a:solidFill>
              </a:rPr>
              <a:t>[1705.08450]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Dynamical dark matter  </a:t>
            </a:r>
            <a:r>
              <a:rPr lang="en-US" altLang="ko-KR" sz="1600" dirty="0">
                <a:solidFill>
                  <a:srgbClr val="00B0F0"/>
                </a:solidFill>
              </a:rPr>
              <a:t>[1106.4546]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 err="1"/>
              <a:t>ELastically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DEcoupling</a:t>
            </a:r>
            <a:r>
              <a:rPr lang="en-US" altLang="ko-KR" sz="1600" dirty="0"/>
              <a:t> Relic (ELDER)  </a:t>
            </a:r>
            <a:r>
              <a:rPr lang="en-US" altLang="ko-KR" sz="1600" dirty="0">
                <a:solidFill>
                  <a:srgbClr val="00B0F0"/>
                </a:solidFill>
              </a:rPr>
              <a:t>[1512.04545]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Freeze-in  </a:t>
            </a:r>
            <a:r>
              <a:rPr lang="en-US" altLang="ko-KR" sz="1600" dirty="0">
                <a:solidFill>
                  <a:srgbClr val="00B0F0"/>
                </a:solidFill>
              </a:rPr>
              <a:t>[0911.1120]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Forbidden channels  </a:t>
            </a:r>
            <a:r>
              <a:rPr lang="en-US" altLang="ko-KR" sz="1600" dirty="0">
                <a:solidFill>
                  <a:srgbClr val="00B0F0"/>
                </a:solidFill>
              </a:rPr>
              <a:t>[PRD43 (1991) 3191; 1505.07107]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Inverse decay dark matter  </a:t>
            </a:r>
            <a:r>
              <a:rPr lang="en-US" altLang="ko-KR" sz="1600" dirty="0">
                <a:solidFill>
                  <a:srgbClr val="00B0F0"/>
                </a:solidFill>
              </a:rPr>
              <a:t>[2111.14857]</a:t>
            </a:r>
            <a:endParaRPr lang="en-US" altLang="ko-KR" sz="1600" dirty="0"/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Pandemic dark matter  </a:t>
            </a:r>
            <a:r>
              <a:rPr lang="en-US" altLang="ko-KR" sz="1600" dirty="0">
                <a:solidFill>
                  <a:srgbClr val="00B0F0"/>
                </a:solidFill>
              </a:rPr>
              <a:t>[2103.16572]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Semi-annihilation  </a:t>
            </a:r>
            <a:r>
              <a:rPr lang="en-US" altLang="ko-KR" sz="1600" dirty="0">
                <a:solidFill>
                  <a:srgbClr val="00B0F0"/>
                </a:solidFill>
              </a:rPr>
              <a:t>[0811.0172; 1003.5912]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Strongly Interacting Massive Particle (SIMP)  </a:t>
            </a:r>
            <a:r>
              <a:rPr lang="en-US" altLang="ko-KR" sz="1600" dirty="0">
                <a:solidFill>
                  <a:srgbClr val="00B0F0"/>
                </a:solidFill>
              </a:rPr>
              <a:t>[1402.5143; 1702.07860]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600" dirty="0"/>
              <a:t>…</a:t>
            </a:r>
          </a:p>
        </p:txBody>
      </p:sp>
      <p:sp>
        <p:nvSpPr>
          <p:cNvPr id="11" name="내용 개체 틀 1"/>
          <p:cNvSpPr txBox="1">
            <a:spLocks/>
          </p:cNvSpPr>
          <p:nvPr/>
        </p:nvSpPr>
        <p:spPr>
          <a:xfrm>
            <a:off x="89991" y="980728"/>
            <a:ext cx="6006009" cy="497063"/>
          </a:xfrm>
          <a:prstGeom prst="rect">
            <a:avLst/>
          </a:prstGeom>
        </p:spPr>
        <p:txBody>
          <a:bodyPr vert="horz" lIns="0" rIns="0">
            <a:norm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ko-KR" sz="1800" b="1" dirty="0">
                <a:solidFill>
                  <a:srgbClr val="0000FF"/>
                </a:solidFill>
              </a:rPr>
              <a:t>Various mechanisms</a:t>
            </a:r>
            <a:r>
              <a:rPr lang="en-US" altLang="ko-KR" sz="1800" b="1" dirty="0"/>
              <a:t> </a:t>
            </a:r>
            <a:r>
              <a:rPr lang="en-US" altLang="ko-KR" sz="1800" dirty="0"/>
              <a:t>for DM relic determination: 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6672064" y="1099233"/>
            <a:ext cx="5232112" cy="3360698"/>
            <a:chOff x="2783407" y="1437841"/>
            <a:chExt cx="5232112" cy="3360698"/>
          </a:xfrm>
        </p:grpSpPr>
        <p:sp>
          <p:nvSpPr>
            <p:cNvPr id="29" name="타원 28"/>
            <p:cNvSpPr/>
            <p:nvPr/>
          </p:nvSpPr>
          <p:spPr>
            <a:xfrm>
              <a:off x="4396945" y="4069355"/>
              <a:ext cx="1691848" cy="72918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/>
                <a:t>SM</a:t>
              </a:r>
              <a:endParaRPr lang="ko-KR" altLang="en-US" sz="2400" b="1" dirty="0"/>
            </a:p>
          </p:txBody>
        </p:sp>
        <p:sp>
          <p:nvSpPr>
            <p:cNvPr id="30" name="타원 29"/>
            <p:cNvSpPr/>
            <p:nvPr/>
          </p:nvSpPr>
          <p:spPr>
            <a:xfrm>
              <a:off x="5884956" y="2199966"/>
              <a:ext cx="1512000" cy="72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/>
                <a:t>DM2</a:t>
              </a:r>
              <a:endParaRPr lang="ko-KR" altLang="en-US" sz="2400" b="1" dirty="0"/>
            </a:p>
          </p:txBody>
        </p:sp>
        <p:sp>
          <p:nvSpPr>
            <p:cNvPr id="31" name="타원 30"/>
            <p:cNvSpPr/>
            <p:nvPr/>
          </p:nvSpPr>
          <p:spPr>
            <a:xfrm>
              <a:off x="2785125" y="2199966"/>
              <a:ext cx="1512000" cy="72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/>
                <a:t>DM1</a:t>
              </a:r>
              <a:endParaRPr lang="ko-KR" altLang="en-US" sz="2400" b="1" dirty="0"/>
            </a:p>
          </p:txBody>
        </p:sp>
        <p:sp>
          <p:nvSpPr>
            <p:cNvPr id="32" name="왼쪽/오른쪽 화살표 31"/>
            <p:cNvSpPr/>
            <p:nvPr/>
          </p:nvSpPr>
          <p:spPr>
            <a:xfrm rot="17700000">
              <a:off x="5579169" y="3528757"/>
              <a:ext cx="1260000" cy="90000"/>
            </a:xfrm>
            <a:prstGeom prst="leftRightArrow">
              <a:avLst/>
            </a:prstGeom>
            <a:solidFill>
              <a:schemeClr val="tx1"/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왼쪽/오른쪽 화살표 32"/>
            <p:cNvSpPr/>
            <p:nvPr/>
          </p:nvSpPr>
          <p:spPr>
            <a:xfrm rot="3300000">
              <a:off x="3379625" y="3548358"/>
              <a:ext cx="1440000" cy="90000"/>
            </a:xfrm>
            <a:prstGeom prst="leftRightArrow">
              <a:avLst/>
            </a:prstGeom>
            <a:solidFill>
              <a:schemeClr val="tx1"/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4308675" y="2094308"/>
              <a:ext cx="1542725" cy="412876"/>
              <a:chOff x="3683550" y="2018342"/>
              <a:chExt cx="1542725" cy="412876"/>
            </a:xfrm>
          </p:grpSpPr>
          <p:sp>
            <p:nvSpPr>
              <p:cNvPr id="39" name="왼쪽/오른쪽 화살표 38"/>
              <p:cNvSpPr/>
              <p:nvPr/>
            </p:nvSpPr>
            <p:spPr>
              <a:xfrm>
                <a:off x="3744000" y="2340032"/>
                <a:ext cx="1440000" cy="90000"/>
              </a:xfrm>
              <a:prstGeom prst="leftRightArrow">
                <a:avLst/>
              </a:prstGeom>
              <a:solidFill>
                <a:schemeClr val="tx1"/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내용 개체 틀 1"/>
              <p:cNvSpPr txBox="1">
                <a:spLocks/>
              </p:cNvSpPr>
              <p:nvPr/>
            </p:nvSpPr>
            <p:spPr>
              <a:xfrm>
                <a:off x="3683550" y="2018342"/>
                <a:ext cx="1542725" cy="412876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365760" indent="-256032">
                  <a:spcBef>
                    <a:spcPts val="400"/>
                  </a:spcBef>
                  <a:buClr>
                    <a:schemeClr val="tx1"/>
                  </a:buClr>
                  <a:buSzPct val="90000"/>
                  <a:defRPr/>
                </a:pPr>
                <a:r>
                  <a:rPr lang="en-US" altLang="ko-KR" sz="1600" dirty="0"/>
                  <a:t>can be strong</a:t>
                </a:r>
              </a:p>
            </p:txBody>
          </p:sp>
        </p:grpSp>
        <p:sp>
          <p:nvSpPr>
            <p:cNvPr id="35" name="직사각형 34"/>
            <p:cNvSpPr/>
            <p:nvPr/>
          </p:nvSpPr>
          <p:spPr>
            <a:xfrm>
              <a:off x="2783407" y="1437841"/>
              <a:ext cx="1427038" cy="73866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600" dirty="0"/>
                <a:t>Self-interaction can be strong</a:t>
              </a:r>
            </a:p>
            <a:p>
              <a:r>
                <a:rPr lang="en-US" altLang="ko-KR" sz="1600" dirty="0"/>
                <a:t>Maybe unstable</a:t>
              </a: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875545" y="1679376"/>
              <a:ext cx="1427038" cy="49244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600" dirty="0"/>
                <a:t>Self-interaction can be strong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320816" y="3398589"/>
              <a:ext cx="981767" cy="49244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600" dirty="0"/>
                <a:t>can be very weak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524585" y="2064129"/>
              <a:ext cx="490934" cy="67710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</a:t>
              </a: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6781355" y="4437112"/>
            <a:ext cx="4848117" cy="2104286"/>
            <a:chOff x="6827655" y="4642498"/>
            <a:chExt cx="4848117" cy="2104286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7231980" y="4906705"/>
              <a:ext cx="3839716" cy="12585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V="1">
              <a:off x="7251232" y="4906706"/>
              <a:ext cx="3816000" cy="124378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타원 41"/>
            <p:cNvSpPr/>
            <p:nvPr/>
          </p:nvSpPr>
          <p:spPr>
            <a:xfrm>
              <a:off x="8285037" y="5175911"/>
              <a:ext cx="1691848" cy="729184"/>
            </a:xfrm>
            <a:prstGeom prst="ellipse">
              <a:avLst/>
            </a:prstGeom>
            <a:pattFill prst="lt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17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7104112" y="4723523"/>
              <a:ext cx="144016" cy="24622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l-GR" altLang="ko-KR" sz="1600" b="1" i="1" dirty="0"/>
                <a:t>χ</a:t>
              </a:r>
              <a:endParaRPr lang="en-US" altLang="ko-KR" sz="1600" b="1" i="1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6827655" y="6014241"/>
              <a:ext cx="474349" cy="24622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l-GR" altLang="ko-KR" sz="1600" b="1" i="1" dirty="0"/>
                <a:t>χ</a:t>
              </a:r>
              <a:r>
                <a:rPr lang="en-US" altLang="ko-KR" sz="1600" b="1" dirty="0"/>
                <a:t>/</a:t>
              </a:r>
              <a:r>
                <a:rPr lang="el-GR" altLang="ko-KR" sz="1600" b="1" i="1" dirty="0"/>
                <a:t>ψ</a:t>
              </a:r>
              <a:endParaRPr lang="en-US" altLang="ko-KR" sz="1600" b="1" i="1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1124554" y="4642498"/>
              <a:ext cx="539212" cy="49244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l-GR" altLang="ko-KR" sz="1600" b="1" i="1" dirty="0"/>
                <a:t>χ</a:t>
              </a:r>
              <a:r>
                <a:rPr lang="en-US" altLang="ko-KR" sz="1600" b="1" dirty="0"/>
                <a:t>/</a:t>
              </a:r>
              <a:r>
                <a:rPr lang="el-GR" altLang="ko-KR" sz="1600" b="1" i="1" dirty="0"/>
                <a:t>ψ</a:t>
              </a:r>
              <a:r>
                <a:rPr lang="en-US" altLang="ko-KR" sz="1600" b="1" dirty="0"/>
                <a:t>/</a:t>
              </a:r>
              <a:r>
                <a:rPr lang="en-US" altLang="ko-KR" sz="1600" b="1" i="1" dirty="0"/>
                <a:t>X</a:t>
              </a:r>
              <a:r>
                <a:rPr lang="en-US" altLang="ko-KR" sz="1600" b="1" dirty="0"/>
                <a:t>/</a:t>
              </a:r>
              <a:r>
                <a:rPr lang="el-GR" altLang="ko-KR" sz="1600" b="1" i="1" dirty="0"/>
                <a:t>φ</a:t>
              </a:r>
              <a:endParaRPr lang="en-US" altLang="ko-KR" sz="1600" b="1" i="1" dirty="0"/>
            </a:p>
          </p:txBody>
        </p:sp>
        <p:sp>
          <p:nvSpPr>
            <p:cNvPr id="54" name="직사각형 53"/>
            <p:cNvSpPr/>
            <p:nvPr/>
          </p:nvSpPr>
          <p:spPr>
            <a:xfrm rot="5400000">
              <a:off x="11221861" y="6448895"/>
              <a:ext cx="288000" cy="3077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2000" b="1" dirty="0"/>
                <a:t>…</a:t>
              </a: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1136560" y="5888885"/>
              <a:ext cx="539212" cy="49244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l-GR" altLang="ko-KR" sz="1600" b="1" i="1" dirty="0"/>
                <a:t>χ</a:t>
              </a:r>
              <a:r>
                <a:rPr lang="en-US" altLang="ko-KR" sz="1600" b="1" dirty="0"/>
                <a:t>/</a:t>
              </a:r>
              <a:r>
                <a:rPr lang="el-GR" altLang="ko-KR" sz="1600" b="1" i="1" dirty="0"/>
                <a:t>ψ</a:t>
              </a:r>
              <a:r>
                <a:rPr lang="en-US" altLang="ko-KR" sz="1600" b="1" dirty="0"/>
                <a:t>/</a:t>
              </a:r>
              <a:r>
                <a:rPr lang="en-US" altLang="ko-KR" sz="1600" b="1" i="1" dirty="0"/>
                <a:t>X</a:t>
              </a:r>
              <a:r>
                <a:rPr lang="en-US" altLang="ko-KR" sz="1600" b="1" dirty="0"/>
                <a:t>/</a:t>
              </a:r>
              <a:r>
                <a:rPr lang="el-GR" altLang="ko-KR" sz="1600" b="1" i="1" dirty="0"/>
                <a:t>φ</a:t>
              </a:r>
              <a:endParaRPr lang="en-US" altLang="ko-KR" sz="1600" b="1" i="1" dirty="0"/>
            </a:p>
          </p:txBody>
        </p:sp>
      </p:grpSp>
      <p:sp>
        <p:nvSpPr>
          <p:cNvPr id="44" name="직사각형 43"/>
          <p:cNvSpPr/>
          <p:nvPr/>
        </p:nvSpPr>
        <p:spPr>
          <a:xfrm rot="5400000">
            <a:off x="7031235" y="6157670"/>
            <a:ext cx="288000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ko-KR" sz="20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내용 개체 틀 1"/>
              <p:cNvSpPr txBox="1">
                <a:spLocks/>
              </p:cNvSpPr>
              <p:nvPr/>
            </p:nvSpPr>
            <p:spPr>
              <a:xfrm>
                <a:off x="8305864" y="5851872"/>
                <a:ext cx="1390536" cy="916933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365760" indent="-256032" algn="ctr">
                  <a:spcBef>
                    <a:spcPts val="400"/>
                  </a:spcBef>
                  <a:buClr>
                    <a:schemeClr val="tx1"/>
                  </a:buClr>
                  <a:buSzPct val="90000"/>
                  <a:defRPr/>
                </a:pPr>
                <a:r>
                  <a:rPr lang="en-US" altLang="ko-KR" b="1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ko-KR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" indent="-256032" algn="ctr">
                  <a:spcBef>
                    <a:spcPts val="400"/>
                  </a:spcBef>
                  <a:buClr>
                    <a:schemeClr val="tx1"/>
                  </a:buClr>
                  <a:buSzPct val="9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ko-KR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" indent="-256032" algn="ctr">
                  <a:spcBef>
                    <a:spcPts val="400"/>
                  </a:spcBef>
                  <a:buClr>
                    <a:schemeClr val="tx1"/>
                  </a:buClr>
                  <a:buSzPct val="9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ko-K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내용 개체 틀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64" y="5851872"/>
                <a:ext cx="1390536" cy="9169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09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F2044-BD35-50E7-7426-414D4D15F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AD0DB18-255B-DE11-3850-1C424169CA6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34EB4462-F544-EE26-B7D6-39D6F66004AE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FAE645D7-DDF8-206D-729F-DF39723B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Sector Particles &amp; Astrophysical Objects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4D2607A-0181-0035-2E08-2D22ACD631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87" t="12638"/>
          <a:stretch>
            <a:fillRect/>
          </a:stretch>
        </p:blipFill>
        <p:spPr>
          <a:xfrm>
            <a:off x="5807968" y="2525249"/>
            <a:ext cx="6305529" cy="42180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8DB8EF-664C-2451-0897-02B7F9083271}"/>
              </a:ext>
            </a:extLst>
          </p:cNvPr>
          <p:cNvSpPr txBox="1"/>
          <p:nvPr/>
        </p:nvSpPr>
        <p:spPr>
          <a:xfrm>
            <a:off x="8688288" y="6536377"/>
            <a:ext cx="1917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>
                <a:solidFill>
                  <a:srgbClr val="00B0F0"/>
                </a:solidFill>
                <a:sym typeface="Symbol" panose="05050102010706020507" pitchFamily="18" charset="2"/>
              </a:rPr>
              <a:t>Seokhoon</a:t>
            </a:r>
            <a:r>
              <a:rPr lang="en-US" sz="1200" dirty="0">
                <a:solidFill>
                  <a:srgbClr val="00B0F0"/>
                </a:solidFill>
                <a:sym typeface="Symbol" panose="05050102010706020507" pitchFamily="18" charset="2"/>
              </a:rPr>
              <a:t> Yun @ SI 2025</a:t>
            </a:r>
            <a:endParaRPr lang="en-US" sz="1200" dirty="0">
              <a:solidFill>
                <a:srgbClr val="00B0F0"/>
              </a:solidFill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81FF33C-6F92-8C7E-C32D-6D8B8203F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1083189"/>
            <a:ext cx="5589113" cy="42180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E014CB-CBEC-641B-3960-90B2EFE8AD1D}"/>
              </a:ext>
            </a:extLst>
          </p:cNvPr>
          <p:cNvSpPr txBox="1"/>
          <p:nvPr/>
        </p:nvSpPr>
        <p:spPr>
          <a:xfrm>
            <a:off x="47328" y="5013176"/>
            <a:ext cx="148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B0F0"/>
                </a:solidFill>
                <a:sym typeface="Symbol" panose="05050102010706020507" pitchFamily="18" charset="2"/>
              </a:rPr>
              <a:t>Tim Linden (2025)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4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FC105-237C-B7B8-A3E9-629AA14DA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BC4BC9F-9014-5521-B84E-AEA284F7F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r="10068"/>
          <a:stretch/>
        </p:blipFill>
        <p:spPr>
          <a:xfrm>
            <a:off x="1991544" y="1124744"/>
            <a:ext cx="2279658" cy="1821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A7A8C005-8AFA-6186-2881-C692801A73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/>
          <a:stretch/>
        </p:blipFill>
        <p:spPr>
          <a:xfrm>
            <a:off x="119336" y="1124744"/>
            <a:ext cx="1786088" cy="1848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B973601-70BB-B21B-2FDE-8031C2DD9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023651"/>
            <a:ext cx="2322652" cy="1545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4DDC646-977B-2ABA-D9C5-437A9286DFF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69384"/>
            <a:ext cx="7200000" cy="1116000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C3F3532B-BD39-F306-E020-005CB3297F5C}"/>
              </a:ext>
            </a:extLst>
          </p:cNvPr>
          <p:cNvSpPr/>
          <p:nvPr/>
        </p:nvSpPr>
        <p:spPr>
          <a:xfrm>
            <a:off x="108000" y="108000"/>
            <a:ext cx="11988000" cy="864000"/>
          </a:xfrm>
          <a:prstGeom prst="roundRect">
            <a:avLst/>
          </a:prstGeom>
          <a:gradFill>
            <a:gsLst>
              <a:gs pos="0">
                <a:srgbClr val="EAF9FC"/>
              </a:gs>
              <a:gs pos="100000">
                <a:srgbClr val="A6D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9F7252E7-07E6-A0EC-97A8-846FC2F3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" y="108000"/>
            <a:ext cx="11880000" cy="86400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Sector Particles &amp; Astrophysical Objects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A9E453-8806-7FE8-4E72-22C13748D6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001204"/>
            <a:ext cx="2090756" cy="156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C4D0DCD-6A6C-F411-B04E-2A77A06E02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624380"/>
            <a:ext cx="2015304" cy="1610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0692CD3-C279-22AA-B215-1B1D89AFE1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14746"/>
          <a:stretch/>
        </p:blipFill>
        <p:spPr>
          <a:xfrm>
            <a:off x="2279576" y="4645407"/>
            <a:ext cx="2015304" cy="1610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3144F25-AEC7-56D2-CF32-245F689CA4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6390" y="1166948"/>
            <a:ext cx="8088282" cy="13259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AD6EBC3-3FAE-07D0-11C5-368262D888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946" y="2619123"/>
            <a:ext cx="7868054" cy="1149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714B5E4-0EA8-3CEA-3E82-0CCDB92C19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3075" y="5157192"/>
            <a:ext cx="7569589" cy="1124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2A83379-3DE2-E8F2-77B2-498160FE18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0982" y="3861048"/>
            <a:ext cx="8388781" cy="1149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내용 개체 틀 1">
            <a:extLst>
              <a:ext uri="{FF2B5EF4-FFF2-40B4-BE49-F238E27FC236}">
                <a16:creationId xmlns:a16="http://schemas.microsoft.com/office/drawing/2014/main" id="{BFF0AA87-3E1B-CD47-45DD-9C501C3658B2}"/>
              </a:ext>
            </a:extLst>
          </p:cNvPr>
          <p:cNvSpPr txBox="1">
            <a:spLocks/>
          </p:cNvSpPr>
          <p:nvPr/>
        </p:nvSpPr>
        <p:spPr>
          <a:xfrm>
            <a:off x="7888055" y="6319180"/>
            <a:ext cx="4256617" cy="494196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vert="horz" lIns="36000" tIns="0" rIns="36000" bIns="36000">
            <a:norm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70000"/>
              </a:lnSpc>
              <a:buClr>
                <a:schemeClr val="tx1"/>
              </a:buClr>
              <a:buSzPct val="80000"/>
              <a:buNone/>
            </a:pPr>
            <a:r>
              <a:rPr lang="en-US" altLang="ko-KR" sz="1800" b="1" dirty="0"/>
              <a:t>*</a:t>
            </a:r>
            <a:r>
              <a:rPr lang="en-US" altLang="ko-KR" sz="1800" dirty="0"/>
              <a:t> </a:t>
            </a:r>
            <a:r>
              <a:rPr lang="en-US" altLang="ko-KR" sz="1800" dirty="0" err="1"/>
              <a:t>Seokhoon</a:t>
            </a:r>
            <a:r>
              <a:rPr lang="en-US" altLang="ko-KR" sz="1800" dirty="0"/>
              <a:t> (Thu.) &amp; Ki-Young (Today)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1022987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USER@8VYJLOM1YGWXY5ML" val="378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사용자 지정 2">
      <a:majorFont>
        <a:latin typeface="Georgia"/>
        <a:ea typeface="맑은 고딕"/>
        <a:cs typeface=""/>
      </a:majorFont>
      <a:minorFont>
        <a:latin typeface="Georgia"/>
        <a:ea typeface="맑은 고딕"/>
        <a:cs typeface="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lnSpc>
            <a:spcPct val="130000"/>
          </a:lnSpc>
          <a:defRPr b="1" dirty="0" err="1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39482</TotalTime>
  <Words>2050</Words>
  <Application>Microsoft Office PowerPoint</Application>
  <PresentationFormat>와이드스크린</PresentationFormat>
  <Paragraphs>260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0" baseType="lpstr">
      <vt:lpstr>Cambria Math</vt:lpstr>
      <vt:lpstr>바탕</vt:lpstr>
      <vt:lpstr>Wingdings 3</vt:lpstr>
      <vt:lpstr>Wingdings 2</vt:lpstr>
      <vt:lpstr>맑은 고딕</vt:lpstr>
      <vt:lpstr>Verdana</vt:lpstr>
      <vt:lpstr>Wingdings</vt:lpstr>
      <vt:lpstr>Georgia</vt:lpstr>
      <vt:lpstr>Symbol</vt:lpstr>
      <vt:lpstr>광장</vt:lpstr>
      <vt:lpstr>PowerPoint 프레젠테이션</vt:lpstr>
      <vt:lpstr>Monthly HEP-Ph Submissions (2016-2025)</vt:lpstr>
      <vt:lpstr>Yearly HEP-Ph Submissions (2016-2025)</vt:lpstr>
      <vt:lpstr>Key Words in HEP-Ph 2025</vt:lpstr>
      <vt:lpstr>PowerPoint 프레젠테이션</vt:lpstr>
      <vt:lpstr>Dark Sector: Dark Particles &amp; Portals</vt:lpstr>
      <vt:lpstr>Various Ideas for DM</vt:lpstr>
      <vt:lpstr>Dark Sector Particles &amp; Astrophysical Objects</vt:lpstr>
      <vt:lpstr>Dark Sector Particles &amp; Astrophysical Objects</vt:lpstr>
      <vt:lpstr>BDM Mechanisms: Dark Sector</vt:lpstr>
      <vt:lpstr>BDM Mechanisms: Cosmic-Rays (CRs)</vt:lpstr>
      <vt:lpstr>BDM</vt:lpstr>
      <vt:lpstr>BDM</vt:lpstr>
      <vt:lpstr>BDM</vt:lpstr>
      <vt:lpstr>PowerPoint 프레젠테이션</vt:lpstr>
      <vt:lpstr>KM3NeT vs IceCube</vt:lpstr>
      <vt:lpstr>KM3NeT: SM Neutrino or BSM?</vt:lpstr>
      <vt:lpstr>KM3NeT: ν from SuperHeavy State Decay</vt:lpstr>
      <vt:lpstr>KM3NeT: Earth Matter Effect</vt:lpstr>
      <vt:lpstr>KM3NeT: Earth Matter Effect</vt:lpstr>
      <vt:lpstr>Sterile ν @ SHiP</vt:lpstr>
      <vt:lpstr>Neutrino NSI</vt:lpstr>
      <vt:lpstr>PowerPoint 프레젠테이션</vt:lpstr>
      <vt:lpstr>Primordial Black Holes</vt:lpstr>
      <vt:lpstr>(ElectroWeak) Phase Transitions &amp; GWs</vt:lpstr>
      <vt:lpstr>(ElectroWeak) Phase Transitions &amp; GWs</vt:lpstr>
      <vt:lpstr>PowerPoint 프레젠테이션</vt:lpstr>
      <vt:lpstr>Higgs &amp; Collider</vt:lpstr>
      <vt:lpstr>ML &amp; Quantum</vt:lpstr>
      <vt:lpstr>Key Words in KHEP-Ph 2025?</vt:lpstr>
    </vt:vector>
  </TitlesOfParts>
  <Company>KIAS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Dirac gaugino as leptophilic dark matter</dc:title>
  <dc:creator>DM</dc:creator>
  <cp:lastModifiedBy>종철 박</cp:lastModifiedBy>
  <cp:revision>2329</cp:revision>
  <cp:lastPrinted>2023-08-01T22:28:28Z</cp:lastPrinted>
  <dcterms:created xsi:type="dcterms:W3CDTF">2010-05-15T01:36:17Z</dcterms:created>
  <dcterms:modified xsi:type="dcterms:W3CDTF">2025-11-21T23:05:07Z</dcterms:modified>
</cp:coreProperties>
</file>