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32"/>
  </p:notesMasterIdLst>
  <p:sldIdLst>
    <p:sldId id="256" r:id="rId2"/>
    <p:sldId id="346" r:id="rId3"/>
    <p:sldId id="342" r:id="rId4"/>
    <p:sldId id="347" r:id="rId5"/>
    <p:sldId id="363" r:id="rId6"/>
    <p:sldId id="344" r:id="rId7"/>
    <p:sldId id="345" r:id="rId8"/>
    <p:sldId id="321" r:id="rId9"/>
    <p:sldId id="304" r:id="rId10"/>
    <p:sldId id="366" r:id="rId11"/>
    <p:sldId id="365" r:id="rId12"/>
    <p:sldId id="337" r:id="rId13"/>
    <p:sldId id="356" r:id="rId14"/>
    <p:sldId id="352" r:id="rId15"/>
    <p:sldId id="354" r:id="rId16"/>
    <p:sldId id="340" r:id="rId17"/>
    <p:sldId id="351" r:id="rId18"/>
    <p:sldId id="338" r:id="rId19"/>
    <p:sldId id="358" r:id="rId20"/>
    <p:sldId id="367" r:id="rId21"/>
    <p:sldId id="368" r:id="rId22"/>
    <p:sldId id="369" r:id="rId23"/>
    <p:sldId id="370" r:id="rId24"/>
    <p:sldId id="372" r:id="rId25"/>
    <p:sldId id="371" r:id="rId26"/>
    <p:sldId id="373" r:id="rId27"/>
    <p:sldId id="374" r:id="rId28"/>
    <p:sldId id="359" r:id="rId29"/>
    <p:sldId id="362" r:id="rId30"/>
    <p:sldId id="348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FF"/>
    <a:srgbClr val="3366FF"/>
    <a:srgbClr val="A50021"/>
    <a:srgbClr val="CC3300"/>
    <a:srgbClr val="00FF00"/>
    <a:srgbClr val="993300"/>
    <a:srgbClr val="CC0000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8" autoAdjust="0"/>
    <p:restoredTop sz="94643" autoAdjust="0"/>
  </p:normalViewPr>
  <p:slideViewPr>
    <p:cSldViewPr>
      <p:cViewPr varScale="1">
        <p:scale>
          <a:sx n="133" d="100"/>
          <a:sy n="133" d="100"/>
        </p:scale>
        <p:origin x="15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0F0BC5F-987B-422D-8056-521A7F5C75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3F97D77-D887-4F12-A2AC-8350EA95D2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8E1D76-9461-438F-BF1E-448A51763037}" type="datetimeFigureOut">
              <a:rPr lang="ko-KR" altLang="en-US"/>
              <a:pPr>
                <a:defRPr/>
              </a:pPr>
              <a:t>2025-11-18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6C783A55-0E62-41AC-B95F-4696D7BC84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3B024CFF-3BA8-4D04-B86E-6C8B8185B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01DC28-A7C1-4A5B-A1B9-CEC0C3F2D5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A7101C-B92F-4C91-BD06-7E3B99214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6A5273-13BE-46D2-ADC0-5557FF8CA9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E20D-5304-4C28-8EA0-FC21E162FD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3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F7F9-D808-4AA4-9666-26984E06AC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095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E5EA-71BE-4DE1-8425-23B7E758D7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89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3F55-8C41-414E-B1B5-456D49B29E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49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062A-435E-4A16-8B8A-EB289B20B4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007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0D74-7785-45C1-80F9-C37D21D592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963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504D-A718-4994-ADE7-9CFDEFC41E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891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58F9-5DF4-4A1F-9B43-7B33B8854C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692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9E5C-28FE-4A7A-A3A8-5D8F4BC539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65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53FB-6ADF-400D-84F7-C211A4C599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124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4FB0-9F98-4A18-8F5F-9A985812C0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763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48FB-1E3F-4CAA-B19F-572312891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B387-E347-4C94-89D0-37C32BDC8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D01-BD6F-4A9C-BAB3-A5B9075FF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C432D5-7947-4680-8A20-4F46E594BA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0824" y="776706"/>
            <a:ext cx="8641655" cy="52322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dirty="0">
                <a:solidFill>
                  <a:srgbClr val="FF0000"/>
                </a:solidFill>
                <a:latin typeface="+mn-lt"/>
                <a:ea typeface="굴림" panose="020B0600000101010101" pitchFamily="50" charset="-127"/>
              </a:rPr>
              <a:t>Neutrino-nucleus scattering in quasi-elastic region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76600" y="254000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400">
                <a:latin typeface="굴림" panose="020B0600000101010101" pitchFamily="50" charset="-127"/>
                <a:ea typeface="굴림" panose="020B0600000101010101" pitchFamily="50" charset="-127"/>
              </a:rPr>
              <a:t>K. S. Kim 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496050" y="3217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36738" y="3429000"/>
            <a:ext cx="532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400" i="1">
                <a:latin typeface="굴림" panose="020B0600000101010101" pitchFamily="50" charset="-127"/>
                <a:ea typeface="굴림" panose="020B0600000101010101" pitchFamily="50" charset="-127"/>
              </a:rPr>
              <a:t>School of Liberal Arts and Science,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400" i="1">
                <a:latin typeface="굴림" panose="020B0600000101010101" pitchFamily="50" charset="-127"/>
                <a:ea typeface="굴림" panose="020B0600000101010101" pitchFamily="50" charset="-127"/>
              </a:rPr>
              <a:t>Korea Aerospace University, Korea</a:t>
            </a:r>
            <a:r>
              <a:rPr kumimoji="1" lang="en-US" altLang="ko-KR" sz="180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7093486" y="6453336"/>
            <a:ext cx="1782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전남대학교 </a:t>
            </a:r>
            <a:r>
              <a:rPr kumimoji="1"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2025.11.19</a:t>
            </a:r>
            <a:endParaRPr kumimoji="1" lang="ko-KR" altLang="en-US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6A59D5-18D7-039B-B5A4-9AFE43692FCE}"/>
                  </a:ext>
                </a:extLst>
              </p:cNvPr>
              <p:cNvSpPr txBox="1"/>
              <p:nvPr/>
            </p:nvSpPr>
            <p:spPr>
              <a:xfrm>
                <a:off x="0" y="44624"/>
                <a:ext cx="8307531" cy="652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kumimoji="1" lang="en-US" altLang="ko-KR" sz="1600" dirty="0">
                    <a:ea typeface="굴림" panose="020B0600000101010101" pitchFamily="50" charset="-127"/>
                  </a:rPr>
                  <a:t>For the NC reaction, the kinematic factors </a:t>
                </a:r>
                <a14:m>
                  <m:oMath xmlns:m="http://schemas.openxmlformats.org/officeDocument/2006/math"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𝑣</m:t>
                    </m:r>
                  </m:oMath>
                </a14:m>
                <a:r>
                  <a:rPr kumimoji="1" lang="en-US" altLang="ko-KR" sz="1600" dirty="0">
                    <a:ea typeface="굴림" panose="020B0600000101010101" pitchFamily="50" charset="-127"/>
                  </a:rPr>
                  <a:t> are given by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𝑣</m:t>
                        </m:r>
                      </m:e>
                      <m:sub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=1,                  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𝑣</m:t>
                        </m:r>
                      </m:e>
                      <m:sub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func>
                      <m:func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ko-KR" sz="160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tan</m:t>
                            </m:r>
                          </m:e>
                          <m:sup>
                            <m: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,                      </m:t>
                        </m:r>
                        <m:sSub>
                          <m:sSub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𝑣</m:t>
                            </m:r>
                            <m: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′</m:t>
                            </m:r>
                          </m:e>
                          <m:sub>
                            <m: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=</m:t>
                        </m:r>
                        <m:func>
                          <m:funcPr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 sz="160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ko-KR" sz="16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ko-KR" altLang="en-US" sz="16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ko-KR" sz="16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ko-KR" sz="1600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ko-KR" sz="1600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tan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kumimoji="1" lang="en-US" altLang="ko-KR" sz="1600" i="1">
                                                    <a:latin typeface="Cambria Math" panose="02040503050406030204" pitchFamily="18" charset="0"/>
                                                    <a:ea typeface="굴림" panose="020B0600000101010101" pitchFamily="50" charset="-127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ko-KR" altLang="en-US" sz="1600" i="1">
                                                    <a:latin typeface="Cambria Math" panose="02040503050406030204" pitchFamily="18" charset="0"/>
                                                    <a:ea typeface="굴림" panose="020B0600000101010101" pitchFamily="50" charset="-127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ko-KR" sz="1600" i="1">
                                                    <a:latin typeface="Cambria Math" panose="02040503050406030204" pitchFamily="18" charset="0"/>
                                                    <a:ea typeface="굴림" panose="020B0600000101010101" pitchFamily="50" charset="-127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  <m:r>
                                      <a:rPr kumimoji="1" lang="en-US" altLang="ko-KR" sz="1600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kumimoji="1" lang="en-US" altLang="ko-KR" sz="1600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ko-KR" sz="1600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1/2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r>
                  <a:rPr kumimoji="1" lang="en-US" altLang="ko-KR" sz="1600" dirty="0">
                    <a:ea typeface="굴림" panose="020B0600000101010101" pitchFamily="50" charset="-127"/>
                  </a:rPr>
                  <a:t>, </a:t>
                </a:r>
              </a:p>
              <a:p>
                <a:pPr eaLnBrk="1" hangingPunct="1"/>
                <a:r>
                  <a:rPr kumimoji="1" lang="en-US" altLang="ko-KR" sz="1600" dirty="0">
                    <a:ea typeface="굴림" panose="020B0600000101010101" pitchFamily="50" charset="-127"/>
                  </a:rPr>
                  <a:t>and the response functions are given by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r>
                                  <a:rPr kumimoji="1" lang="ko-KR" altLang="en-US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𝑞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𝑧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    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p>
                      <m:sSup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sz="16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6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    </m:t>
                    </m:r>
                    <m:sSub>
                      <m:sSubPr>
                        <m:ctrlP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′</m:t>
                        </m:r>
                      </m:e>
                      <m:sub>
                        <m:r>
                          <a:rPr kumimoji="1" lang="en-US" altLang="ko-KR" sz="16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  <m:r>
                      <a:rPr kumimoji="1" lang="en-US" altLang="ko-KR" sz="16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</m:t>
                    </m:r>
                  </m:oMath>
                </a14:m>
                <a:r>
                  <a:rPr kumimoji="1" lang="en-US" altLang="ko-KR" sz="1600" dirty="0">
                    <a:ea typeface="굴림" panose="020B0600000101010101" pitchFamily="50" charset="-127"/>
                  </a:rPr>
                  <a:t>Im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sz="1600" i="1" dirty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6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6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en-US" altLang="ko-KR" sz="16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𝑥</m:t>
                            </m:r>
                            <m:r>
                              <a:rPr kumimoji="1" lang="en-US" altLang="ko-KR" sz="16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ko-KR" sz="16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6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en-US" altLang="ko-KR" sz="16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ko-KR" sz="1600" dirty="0">
                    <a:ea typeface="굴림" panose="020B0600000101010101" pitchFamily="50" charset="-127"/>
                  </a:rPr>
                  <a:t>.</a:t>
                </a:r>
              </a:p>
              <a:p>
                <a:endParaRPr lang="en-US" altLang="ko-KR" sz="1700" dirty="0">
                  <a:latin typeface="+mn-lt"/>
                </a:endParaRPr>
              </a:p>
              <a:p>
                <a:r>
                  <a:rPr lang="en-US" altLang="ko-KR" sz="1700" dirty="0">
                    <a:latin typeface="+mn-lt"/>
                  </a:rPr>
                  <a:t>For the CC reaction, the coefficients </a:t>
                </a:r>
                <a14:m>
                  <m:oMath xmlns:m="http://schemas.openxmlformats.org/officeDocument/2006/math"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ko-KR" sz="1700" dirty="0">
                    <a:latin typeface="+mn-lt"/>
                  </a:rPr>
                  <a:t> are given by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func>
                      <m:func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7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7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,      </m:t>
                        </m:r>
                      </m:e>
                    </m:func>
                    <m:sSubSup>
                      <m:sSub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func>
                      <m:func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7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7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altLang="ko-KR" sz="1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func>
                      <m:func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17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7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ko-KR" sz="1700" dirty="0">
                    <a:latin typeface="+mn-lt"/>
                  </a:rPr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altLang="ko-KR" sz="1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17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  <m:sup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  <m:func>
                          <m:func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7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7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17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ko-KR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𝑞𝐸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700" dirty="0">
                    <a:latin typeface="+mn-lt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7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ko-KR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7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ko-KR" sz="17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7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ko-KR" sz="1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7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7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func>
                      <m:r>
                        <a:rPr lang="en-US" altLang="ko-KR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ko-KR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7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altLang="ko-KR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altLang="ko-KR" sz="1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7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7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ko-KR" sz="17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ko-KR" sz="1700" dirty="0"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1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7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  <m:sup>
                                    <m:r>
                                      <a:rPr lang="en-US" altLang="ko-KR" sz="17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rad>
                        <m:func>
                          <m:func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7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7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sz="17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ko-KR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𝑞𝐸</m:t>
                            </m:r>
                          </m:e>
                          <m:sub>
                            <m:r>
                              <a:rPr lang="en-US" altLang="ko-KR" sz="17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700" dirty="0">
                    <a:latin typeface="+mn-lt"/>
                  </a:rPr>
                  <a:t>. </a:t>
                </a:r>
              </a:p>
              <a:p>
                <a:endParaRPr lang="en-US" altLang="ko-KR" sz="1700" dirty="0">
                  <a:latin typeface="+mn-lt"/>
                </a:endParaRPr>
              </a:p>
              <a:p>
                <a:r>
                  <a:rPr lang="en-US" altLang="ko-KR" sz="1700" dirty="0">
                    <a:latin typeface="+mn-lt"/>
                  </a:rPr>
                  <a:t>The corresponding response functions are given by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p>
                    </m:sSubSup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</m:t>
                    </m:r>
                  </m:oMath>
                </a14:m>
                <a:r>
                  <a:rPr lang="en-US" altLang="ko-KR" sz="1700" dirty="0"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𝑧</m:t>
                        </m:r>
                      </m:sup>
                    </m:sSubSup>
                    <m:r>
                      <a:rPr kumimoji="1" lang="en-US" altLang="ko-KR" sz="17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sz="17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7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7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𝑧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700" dirty="0">
                    <a:latin typeface="+mn-lt"/>
                  </a:rPr>
                  <a:t>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altLang="ko-KR" sz="1700" dirty="0">
                    <a:latin typeface="+mn-lt"/>
                  </a:rPr>
                  <a:t>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7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7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ko-KR" sz="17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17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700" b="0" i="1" dirty="0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ko-KR" sz="17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17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sz="1700" dirty="0">
                    <a:latin typeface="+mn-lt"/>
                  </a:rPr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  <m:r>
                      <a:rPr kumimoji="1" lang="en-US" altLang="ko-KR" sz="17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sz="1700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7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sz="17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p>
                      <m:sSupPr>
                        <m:ctrlP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sz="17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7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7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sz="17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700" dirty="0">
                    <a:latin typeface="+mn-lt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′</m:t>
                        </m:r>
                      </m:e>
                      <m:sub>
                        <m:r>
                          <a:rPr kumimoji="1" lang="en-US" altLang="ko-KR" sz="17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  <m:r>
                      <a:rPr kumimoji="1" lang="en-US" altLang="ko-KR" sz="17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Im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sz="1700" i="1" dirty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en-US" altLang="ko-KR" sz="17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𝑥</m:t>
                            </m:r>
                            <m:r>
                              <a:rPr kumimoji="1" lang="en-US" altLang="ko-KR" sz="17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ko-KR" sz="17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en-US" altLang="ko-KR" sz="17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kumimoji="1" lang="en-US" altLang="ko-KR" sz="1700" b="0" i="0" dirty="0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</m:t>
                    </m:r>
                  </m:oMath>
                </a14:m>
                <a:endParaRPr lang="en-US" altLang="ko-KR" sz="17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700" dirty="0">
                    <a:latin typeface="+mn-lt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altLang="ko-K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sSubSup>
                      <m:sSub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</m:oMath>
                </a14:m>
                <a:r>
                  <a:rPr lang="en-US" altLang="ko-KR" sz="1700" dirty="0">
                    <a:latin typeface="+mn-lt"/>
                  </a:rPr>
                  <a:t>.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6A59D5-18D7-039B-B5A4-9AFE4369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8307531" cy="6524863"/>
              </a:xfrm>
              <a:prstGeom prst="rect">
                <a:avLst/>
              </a:prstGeom>
              <a:blipFill>
                <a:blip r:embed="rId2"/>
                <a:stretch>
                  <a:fillRect l="-440" t="-280" b="-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46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44624"/>
                <a:ext cx="8456354" cy="653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The relativistic nucleon weak current operator is given by 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</m:ctrlPr>
                            </m:accPr>
                            <m:e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𝐽</m:t>
                              </m:r>
                            </m:e>
                          </m:acc>
                        </m:e>
                        <m:sup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r>
                        <a:rPr kumimoji="1" lang="en-US" altLang="ko-KR" sz="1700" i="1">
                          <a:latin typeface="+mn-lt"/>
                          <a:ea typeface="굴림" panose="020B0600000101010101" pitchFamily="50" charset="-127"/>
                        </a:rPr>
                        <m:t>= </m:t>
                      </m:r>
                      <m:sSub>
                        <m:sSub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p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r>
                        <a:rPr kumimoji="1" lang="en-US" altLang="ko-KR" sz="1700" i="1">
                          <a:latin typeface="+mn-lt"/>
                          <a:ea typeface="굴림" panose="020B0600000101010101" pitchFamily="50" charset="-127"/>
                        </a:rPr>
                        <m:t>+</m:t>
                      </m:r>
                      <m:r>
                        <a:rPr kumimoji="1" lang="en-US" altLang="ko-KR" sz="1700" i="1">
                          <a:latin typeface="+mn-lt"/>
                          <a:ea typeface="굴림" panose="020B0600000101010101" pitchFamily="50" charset="-127"/>
                        </a:rPr>
                        <m:t>𝑖</m:t>
                      </m:r>
                      <m:r>
                        <a:rPr kumimoji="1" lang="en-US" altLang="ko-KR" sz="1700" i="1">
                          <a:latin typeface="+mn-lt"/>
                          <a:ea typeface="굴림" panose="020B0600000101010101" pitchFamily="50" charset="-127"/>
                        </a:rPr>
                        <m:t> </m:t>
                      </m:r>
                      <m:f>
                        <m:f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fPr>
                        <m:num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𝜅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2</m:t>
                              </m:r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𝜎</m:t>
                          </m:r>
                        </m:e>
                        <m:sup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𝑞</m:t>
                          </m:r>
                        </m:e>
                        <m:sub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𝜈</m:t>
                          </m:r>
                        </m:sub>
                      </m:sSub>
                      <m:r>
                        <a:rPr kumimoji="1" lang="en-US" altLang="ko-KR" sz="1700" i="1">
                          <a:latin typeface="+mn-lt"/>
                          <a:ea typeface="굴림" panose="020B0600000101010101" pitchFamily="50" charset="-127"/>
                        </a:rPr>
                        <m:t> + </m:t>
                      </m:r>
                      <m:sSub>
                        <m:sSub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p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5</m:t>
                          </m:r>
                        </m:sub>
                      </m:sSub>
                      <m:r>
                        <a:rPr kumimoji="1" lang="en-US" altLang="ko-KR" sz="1700" i="1">
                          <a:latin typeface="+mn-lt"/>
                          <a:ea typeface="굴림" panose="020B0600000101010101" pitchFamily="50" charset="-127"/>
                        </a:rPr>
                        <m:t>+ </m:t>
                      </m:r>
                      <m:f>
                        <m:f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fPr>
                        <m:num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2</m:t>
                              </m:r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ko-KR" sz="1700" i="1">
                                  <a:latin typeface="+mn-lt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𝑞</m:t>
                          </m:r>
                        </m:e>
                        <m:sup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kumimoji="1" lang="ko-KR" altLang="en-US" sz="1700" i="1">
                              <a:latin typeface="+mn-lt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ko-KR" sz="1700" i="1">
                              <a:latin typeface="+mn-lt"/>
                              <a:ea typeface="굴림" panose="020B0600000101010101" pitchFamily="50" charset="-127"/>
                            </a:rPr>
                            <m:t>5</m:t>
                          </m:r>
                        </m:sub>
                      </m:sSub>
                      <m:r>
                        <a:rPr kumimoji="1" lang="en-US" altLang="ko-KR" sz="1700">
                          <a:latin typeface="+mn-lt"/>
                          <a:ea typeface="굴림" panose="020B0600000101010101" pitchFamily="50" charset="-127"/>
                        </a:rPr>
                        <m:t>,</m:t>
                      </m:r>
                    </m:oMath>
                  </m:oMathPara>
                </a14:m>
                <a:endParaRPr kumimoji="1" lang="en-US" altLang="ko-KR" sz="1700" dirty="0">
                  <a:latin typeface="+mn-lt"/>
                  <a:ea typeface="굴림" panose="020B0600000101010101" pitchFamily="50" charset="-127"/>
                </a:endParaRP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where the weak form factors are written as 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  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𝑉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(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𝑛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d>
                      <m:d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−2</m:t>
                        </m:r>
                        <m:func>
                          <m:func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ko-KR" sz="1700">
                                    <a:latin typeface="+mn-lt"/>
                                    <a:ea typeface="굴림" panose="020B0600000101010101" pitchFamily="50" charset="-127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𝑊</m:t>
                                </m:r>
                              </m:sub>
                            </m:sSub>
                          </m:e>
                        </m:func>
                      </m:e>
                    </m:d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  <m:d>
                          <m:d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)−</m:t>
                    </m:r>
                    <m:f>
                      <m:f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1</m:t>
                        </m:r>
                      </m:num>
                      <m:den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𝑛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(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−</m:t>
                    </m:r>
                    <m:f>
                      <m:f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1</m:t>
                        </m:r>
                      </m:num>
                      <m:den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  <m:d>
                      <m:d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,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  for NC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𝑉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  <m:d>
                          <m:d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)= </m:t>
                    </m:r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(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𝑛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)</m:t>
                        </m:r>
                      </m:sup>
                    </m:sSub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) − </m:t>
                    </m:r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𝑛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(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)</m:t>
                        </m:r>
                      </m:sup>
                    </m:sSub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,        for  CC.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The Weinberg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ko-KR" altLang="en-US" sz="1700" i="1">
                            <a:latin typeface="+mn-lt"/>
                            <a:ea typeface="굴림" panose="020B0600000101010101" pitchFamily="50" charset="-127"/>
                          </a:rPr>
                          <m:t>𝜃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is given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ko-KR" sz="1700">
                                <a:latin typeface="+mn-lt"/>
                                <a:ea typeface="굴림" panose="020B0600000101010101" pitchFamily="50" charset="-127"/>
                              </a:rPr>
                              <m:t>sin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ko-KR" altLang="en-US" sz="1700" i="1">
                                <a:latin typeface="+mn-lt"/>
                                <a:ea typeface="굴림" panose="020B0600000101010101" pitchFamily="50" charset="-127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𝑊</m:t>
                            </m:r>
                          </m:sub>
                        </m:sSub>
                      </m:e>
                    </m:func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=0.2224.</m:t>
                    </m:r>
                  </m:oMath>
                </a14:m>
                <a:endParaRPr kumimoji="1" lang="en-US" altLang="ko-KR" sz="1700" dirty="0">
                  <a:latin typeface="+mn-lt"/>
                  <a:ea typeface="굴림" panose="020B0600000101010101" pitchFamily="50" charset="-127"/>
                </a:endParaRPr>
              </a:p>
              <a:p>
                <a:pPr eaLnBrk="1" hangingPunct="1"/>
                <a:endParaRPr kumimoji="1" lang="en-US" altLang="ko-KR" sz="1700" dirty="0">
                  <a:latin typeface="+mn-lt"/>
                  <a:ea typeface="굴림" panose="020B0600000101010101" pitchFamily="50" charset="-127"/>
                </a:endParaRP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The form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is given by Sach form.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The strange vector form factors are defined as dipole form: 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1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  <m:d>
                      <m:d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𝑠</m:t>
                            </m:r>
                          </m:sup>
                        </m:sSubSup>
                        <m:sSup>
                          <m:sSup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1+</m:t>
                            </m:r>
                            <m:r>
                              <a:rPr kumimoji="1" lang="ko-KR" altLang="en-US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𝜏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en-US" altLang="ko-KR" sz="17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7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7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ko-KR" sz="17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7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7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kumimoji="1" lang="en-US" altLang="ko-KR" sz="17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b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  <m:d>
                      <m:d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𝑠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ko-KR" sz="17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1+</m:t>
                            </m:r>
                            <m:r>
                              <a:rPr kumimoji="1" lang="ko-KR" altLang="en-US" sz="1700" i="1">
                                <a:latin typeface="+mn-lt"/>
                                <a:ea typeface="굴림" panose="020B0600000101010101" pitchFamily="50" charset="-127"/>
                              </a:rPr>
                              <m:t>𝜏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, 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r>
                      <a:rPr kumimoji="1" lang="ko-KR" altLang="en-US" sz="1700" i="1" smtClean="0">
                        <a:latin typeface="+mn-lt"/>
                        <a:ea typeface="굴림" panose="020B0600000101010101" pitchFamily="50" charset="-127"/>
                      </a:rPr>
                      <m:t>𝜏</m:t>
                    </m:r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/</m:t>
                    </m:r>
                    <m:d>
                      <m:dPr>
                        <m:ctrlP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4</m:t>
                        </m:r>
                        <m:sSubSup>
                          <m:sSubSup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 and the cutoff mass parameter is adopted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𝑉</m:t>
                        </m:r>
                      </m:sub>
                    </m:sSub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=0.843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GeV.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1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𝑑</m:t>
                        </m:r>
                        <m:sSubSup>
                          <m:sSubSup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sub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𝑠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|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kumimoji="1" lang="en-US" altLang="ko-KR" sz="17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=0</m:t>
                            </m:r>
                          </m:sub>
                        </m:sSub>
                      </m:den>
                    </m:f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=0.53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GeV</a:t>
                </a:r>
                <a:r>
                  <a:rPr kumimoji="1" lang="en-US" altLang="ko-KR" sz="1700" baseline="30000" dirty="0">
                    <a:latin typeface="+mn-lt"/>
                    <a:ea typeface="굴림" panose="020B0600000101010101" pitchFamily="50" charset="-127"/>
                  </a:rPr>
                  <a:t>-2  </a:t>
                </a:r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  <m:d>
                      <m:d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0</m:t>
                        </m:r>
                      </m:e>
                    </m:d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sSub>
                      <m:sSubPr>
                        <m:ctrlP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ko-KR" altLang="en-US" sz="1700" b="0" i="1" smtClean="0">
                            <a:latin typeface="+mn-lt"/>
                            <a:ea typeface="굴림" panose="020B0600000101010101" pitchFamily="50" charset="-127"/>
                          </a:rPr>
                          <m:t>𝜇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=-0.4 is an anomalous strange magnetic moment.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The axial form factor for NC reaction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𝑁𝐶</m:t>
                        </m:r>
                      </m:sup>
                    </m:sSubSup>
                    <m:d>
                      <m:d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1</m:t>
                        </m:r>
                      </m:num>
                      <m:den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kumimoji="1" lang="en-US" altLang="ko-KR" sz="1700" b="0" i="1" smtClean="0">
                            <a:latin typeface="+mn-lt"/>
                            <a:ea typeface="Cambria Math" panose="02040503050406030204" pitchFamily="18" charset="0"/>
                          </a:rPr>
                          <m:t>∓</m:t>
                        </m:r>
                        <m:sSub>
                          <m:sSubPr>
                            <m:ctrlPr>
                              <a:rPr kumimoji="1" lang="en-US" altLang="ko-KR" sz="1700" b="0" i="1" smtClean="0">
                                <a:latin typeface="+mn-lt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ko-KR" sz="1700" b="0" i="1" smtClean="0">
                            <a:latin typeface="+mn-lt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ko-KR" sz="1700" b="0" i="1" smtClean="0">
                                <a:latin typeface="+mn-lt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ko-KR" sz="1700" b="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ko-KR" sz="1700" b="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kumimoji="1" lang="en-US" altLang="ko-KR" sz="1700" b="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d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/</m:t>
                    </m:r>
                    <m:sSup>
                      <m:s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1+</m:t>
                            </m:r>
                            <m:f>
                              <m:fPr>
                                <m:ctrlP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and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for CC reaction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=−</m:t>
                    </m:r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/</m:t>
                    </m:r>
                    <m:sSup>
                      <m:s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1+</m:t>
                            </m:r>
                            <m:f>
                              <m:fPr>
                                <m:ctrlPr>
                                  <a:rPr kumimoji="1" lang="en-US" altLang="ko-KR" sz="17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kumimoji="1" lang="en-US" altLang="ko-KR" sz="17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, </m:t>
                    </m:r>
                  </m:oMath>
                </a14:m>
                <a:endParaRPr kumimoji="1" lang="en-US" altLang="ko-KR" sz="1700" dirty="0">
                  <a:latin typeface="+mn-lt"/>
                  <a:ea typeface="굴림" panose="020B0600000101010101" pitchFamily="50" charset="-127"/>
                </a:endParaRP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=1.262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r>
                      <a:rPr kumimoji="1" lang="en-US" altLang="ko-KR" sz="1700" i="1" smtClean="0">
                        <a:solidFill>
                          <a:srgbClr val="33CCFF"/>
                        </a:solidFill>
                        <a:latin typeface="+mn-lt"/>
                        <a:ea typeface="굴림" panose="020B0600000101010101" pitchFamily="50" charset="-127"/>
                      </a:rPr>
                      <m:t>1.032</m:t>
                    </m:r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GeV,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7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  <m:sup>
                        <m:r>
                          <a:rPr kumimoji="1" lang="en-US" altLang="ko-KR" sz="1700" b="0" i="1" smtClean="0"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  <m:r>
                      <a:rPr kumimoji="1" lang="en-US" altLang="ko-KR" sz="17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r>
                      <a:rPr kumimoji="1" lang="en-US" altLang="ko-KR" sz="1700" b="0" i="1" smtClean="0">
                        <a:solidFill>
                          <a:srgbClr val="33CCFF"/>
                        </a:solidFill>
                        <a:latin typeface="+mn-lt"/>
                        <a:ea typeface="굴림" panose="020B0600000101010101" pitchFamily="50" charset="-127"/>
                      </a:rPr>
                      <m:t>−0.19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The </a:t>
                </a:r>
                <a:r>
                  <a:rPr kumimoji="1" lang="en-US" altLang="ko-KR" sz="1700" dirty="0" err="1">
                    <a:latin typeface="+mn-lt"/>
                    <a:ea typeface="굴림" panose="020B0600000101010101" pitchFamily="50" charset="-127"/>
                  </a:rPr>
                  <a:t>pseudoscalar</a:t>
                </a:r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ko-KR" altLang="en-US" sz="1700" i="1">
                                <a:latin typeface="+mn-lt"/>
                                <a:ea typeface="굴림" panose="020B0600000101010101" pitchFamily="50" charset="-127"/>
                              </a:rPr>
                              <m:t>𝜋</m:t>
                            </m:r>
                          </m:sub>
                          <m:sup>
                            <m:r>
                              <a:rPr kumimoji="1" lang="en-US" altLang="ko-KR" sz="1700" i="1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700" i="1">
                        <a:latin typeface="+mn-lt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, </a:t>
                </a:r>
              </a:p>
              <a:p>
                <a:pPr eaLnBrk="1" hangingPunct="1"/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700" i="1">
                            <a:latin typeface="+mn-lt"/>
                            <a:ea typeface="굴림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kumimoji="1" lang="ko-KR" altLang="en-US" sz="1700" i="1">
                            <a:latin typeface="+mn-lt"/>
                            <a:ea typeface="굴림" panose="020B0600000101010101" pitchFamily="50" charset="-127"/>
                          </a:rPr>
                          <m:t>𝜋</m:t>
                        </m:r>
                      </m:sub>
                    </m:sSub>
                  </m:oMath>
                </a14:m>
                <a:r>
                  <a:rPr kumimoji="1" lang="en-US" altLang="ko-KR" sz="1700" dirty="0">
                    <a:latin typeface="+mn-lt"/>
                    <a:ea typeface="굴림" panose="020B0600000101010101" pitchFamily="50" charset="-127"/>
                  </a:rPr>
                  <a:t> is the pion mass and the factor vanishes for NC reaction. </a:t>
                </a:r>
              </a:p>
              <a:p>
                <a:endParaRPr lang="en-US" altLang="ko-KR" sz="17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8456354" cy="6538585"/>
              </a:xfrm>
              <a:prstGeom prst="rect">
                <a:avLst/>
              </a:prstGeom>
              <a:blipFill>
                <a:blip r:embed="rId2"/>
                <a:stretch>
                  <a:fillRect l="-433" t="-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50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1" y="548680"/>
            <a:ext cx="381654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그림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" y="3605129"/>
            <a:ext cx="4100675" cy="32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그룹 6"/>
          <p:cNvGrpSpPr>
            <a:grpSpLocks/>
          </p:cNvGrpSpPr>
          <p:nvPr/>
        </p:nvGrpSpPr>
        <p:grpSpPr bwMode="auto">
          <a:xfrm>
            <a:off x="4778155" y="692696"/>
            <a:ext cx="3703893" cy="2088232"/>
            <a:chOff x="4788024" y="512104"/>
            <a:chExt cx="4072519" cy="2246769"/>
          </a:xfrm>
        </p:grpSpPr>
        <p:pic>
          <p:nvPicPr>
            <p:cNvPr id="23560" name="그림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48680"/>
              <a:ext cx="1038577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22FB89-E381-40DA-ACDF-B3CFCA530611}"/>
                </a:ext>
              </a:extLst>
            </p:cNvPr>
            <p:cNvSpPr txBox="1"/>
            <p:nvPr/>
          </p:nvSpPr>
          <p:spPr>
            <a:xfrm>
              <a:off x="5724471" y="512104"/>
              <a:ext cx="2149067" cy="2246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latin typeface="+mn-ea"/>
                </a:rPr>
                <a:t>=(1.032, -0.19) :</a:t>
              </a:r>
            </a:p>
            <a:p>
              <a:pPr>
                <a:defRPr/>
              </a:pPr>
              <a:endParaRPr lang="en-US" altLang="ko-KR" sz="2000" b="1" dirty="0">
                <a:latin typeface="+mn-ea"/>
              </a:endParaRPr>
            </a:p>
            <a:p>
              <a:pPr>
                <a:defRPr/>
              </a:pPr>
              <a:r>
                <a:rPr lang="en-US" altLang="ko-KR" sz="2000" b="1" dirty="0">
                  <a:latin typeface="+mn-ea"/>
                </a:rPr>
                <a:t>=(1.032, 0.08) : </a:t>
              </a:r>
            </a:p>
            <a:p>
              <a:pPr>
                <a:defRPr/>
              </a:pPr>
              <a:endParaRPr lang="en-US" altLang="ko-KR" sz="2000" b="1" dirty="0">
                <a:latin typeface="+mn-ea"/>
              </a:endParaRPr>
            </a:p>
            <a:p>
              <a:pPr>
                <a:defRPr/>
              </a:pPr>
              <a:r>
                <a:rPr lang="en-US" altLang="ko-KR" sz="2000" b="1" dirty="0">
                  <a:latin typeface="+mn-ea"/>
                </a:rPr>
                <a:t>=(1.39, -0.19) : </a:t>
              </a:r>
            </a:p>
            <a:p>
              <a:pPr>
                <a:defRPr/>
              </a:pPr>
              <a:endParaRPr lang="en-US" altLang="ko-KR" sz="2000" b="1" dirty="0">
                <a:latin typeface="+mn-ea"/>
              </a:endParaRPr>
            </a:p>
            <a:p>
              <a:pPr>
                <a:defRPr/>
              </a:pPr>
              <a:r>
                <a:rPr lang="en-US" altLang="ko-KR" sz="2000" b="1" dirty="0">
                  <a:latin typeface="+mn-ea"/>
                </a:rPr>
                <a:t>=(1.39, 0.08) : </a:t>
              </a:r>
              <a:endParaRPr lang="ko-KR" altLang="en-US" sz="2000" b="1" dirty="0">
                <a:latin typeface="+mn-ea"/>
              </a:endParaRPr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E1B298DC-1D83-4F79-B47F-D35AEDEFCABC}"/>
                </a:ext>
              </a:extLst>
            </p:cNvPr>
            <p:cNvCxnSpPr/>
            <p:nvPr/>
          </p:nvCxnSpPr>
          <p:spPr>
            <a:xfrm>
              <a:off x="8068531" y="751288"/>
              <a:ext cx="79201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E718A14D-2D56-4500-8794-5CC93AB6A849}"/>
                </a:ext>
              </a:extLst>
            </p:cNvPr>
            <p:cNvCxnSpPr/>
            <p:nvPr/>
          </p:nvCxnSpPr>
          <p:spPr>
            <a:xfrm>
              <a:off x="7870597" y="2061600"/>
              <a:ext cx="792013" cy="0"/>
            </a:xfrm>
            <a:prstGeom prst="line">
              <a:avLst/>
            </a:prstGeom>
            <a:ln w="19050">
              <a:solidFill>
                <a:srgbClr val="33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001F7F7-B8E9-4DE3-9823-03DD9B8F89F8}"/>
                </a:ext>
              </a:extLst>
            </p:cNvPr>
            <p:cNvCxnSpPr/>
            <p:nvPr/>
          </p:nvCxnSpPr>
          <p:spPr>
            <a:xfrm>
              <a:off x="7932322" y="1403068"/>
              <a:ext cx="7920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C1718D8-5AF7-4D7A-925D-C0B3AD9596C5}"/>
                </a:ext>
              </a:extLst>
            </p:cNvPr>
            <p:cNvCxnSpPr/>
            <p:nvPr/>
          </p:nvCxnSpPr>
          <p:spPr>
            <a:xfrm>
              <a:off x="7886688" y="2712393"/>
              <a:ext cx="792013" cy="0"/>
            </a:xfrm>
            <a:prstGeom prst="line">
              <a:avLst/>
            </a:prstGeom>
            <a:ln w="19050">
              <a:solidFill>
                <a:srgbClr val="33CCF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TextBox 23"/>
              <p:cNvSpPr txBox="1">
                <a:spLocks noChangeArrowheads="1"/>
              </p:cNvSpPr>
              <p:nvPr/>
            </p:nvSpPr>
            <p:spPr bwMode="auto">
              <a:xfrm>
                <a:off x="4644008" y="3625825"/>
                <a:ext cx="4238625" cy="2862322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1" lang="en-US" altLang="ko-KR" sz="1800" dirty="0">
                    <a:solidFill>
                      <a:schemeClr val="bg1"/>
                    </a:solidFill>
                    <a:latin typeface="+mn-lt"/>
                    <a:ea typeface="굴림" panose="020B0600000101010101" pitchFamily="50" charset="-127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 smtClean="0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800" b="0" i="1" smtClean="0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800" b="0" i="1" smtClean="0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  <m:sup>
                        <m:r>
                          <a:rPr kumimoji="1" lang="en-US" altLang="ko-KR" sz="1800" b="0" i="1" smtClean="0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</m:oMath>
                </a14:m>
                <a:r>
                  <a:rPr kumimoji="1" lang="en-US" altLang="ko-KR" sz="1800" dirty="0">
                    <a:solidFill>
                      <a:schemeClr val="bg1"/>
                    </a:solidFill>
                    <a:latin typeface="+mn-lt"/>
                    <a:ea typeface="굴림" panose="020B0600000101010101" pitchFamily="50" charset="-127"/>
                  </a:rPr>
                  <a:t> effect turns out to contribute more positively to the protons, whereas it negatively contributes to the magnitude of the cross sections for the neutrons.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1" lang="en-US" altLang="ko-KR" sz="1800" dirty="0">
                    <a:solidFill>
                      <a:schemeClr val="bg1"/>
                    </a:solidFill>
                    <a:latin typeface="+mn-lt"/>
                    <a:ea typeface="굴림" panose="020B0600000101010101" pitchFamily="50" charset="-127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800" b="0" i="1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sz="1800" b="0" i="1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  <m:sup>
                        <m:r>
                          <a:rPr kumimoji="1" lang="en-US" altLang="ko-KR" sz="1800" b="0" i="1">
                            <a:solidFill>
                              <a:schemeClr val="bg1"/>
                            </a:solidFill>
                            <a:latin typeface="+mn-lt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</m:oMath>
                </a14:m>
                <a:r>
                  <a:rPr kumimoji="1" lang="en-US" altLang="ko-KR" sz="1800" dirty="0">
                    <a:solidFill>
                      <a:schemeClr val="bg1"/>
                    </a:solidFill>
                    <a:latin typeface="+mn-lt"/>
                    <a:ea typeface="굴림" panose="020B0600000101010101" pitchFamily="50" charset="-127"/>
                  </a:rPr>
                  <a:t>effects reduce the cross sections, but the resultant effects are only within a few percent because of the cancellation between the final protons and neutrons.</a:t>
                </a:r>
                <a:endParaRPr kumimoji="1" lang="ko-KR" altLang="en-US" sz="1800" dirty="0">
                  <a:solidFill>
                    <a:schemeClr val="bg1"/>
                  </a:solidFill>
                  <a:latin typeface="+mn-lt"/>
                  <a:ea typeface="굴림" panose="020B0600000101010101" pitchFamily="50" charset="-127"/>
                </a:endParaRPr>
              </a:p>
            </p:txBody>
          </p:sp>
        </mc:Choice>
        <mc:Fallback>
          <p:sp>
            <p:nvSpPr>
              <p:cNvPr id="2355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3625825"/>
                <a:ext cx="4238625" cy="2862322"/>
              </a:xfrm>
              <a:prstGeom prst="rect">
                <a:avLst/>
              </a:prstGeom>
              <a:blipFill>
                <a:blip r:embed="rId5"/>
                <a:stretch>
                  <a:fillRect l="-1007" t="-1279" r="-1295" b="-255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7950" y="44450"/>
            <a:ext cx="3256020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 b="1" dirty="0">
                <a:solidFill>
                  <a:srgbClr val="00009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Differential cross sections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0288"/>
            <a:ext cx="439261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52925"/>
            <a:ext cx="31686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E3BB86-C655-4E81-A651-2C300FA1523F}"/>
              </a:ext>
            </a:extLst>
          </p:cNvPr>
          <p:cNvSpPr txBox="1"/>
          <p:nvPr/>
        </p:nvSpPr>
        <p:spPr>
          <a:xfrm>
            <a:off x="179388" y="3749675"/>
            <a:ext cx="367940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+mn-lt"/>
                <a:ea typeface="+mn-ea"/>
              </a:rPr>
              <a:t>Ratio of NC to CC for antineutrino</a:t>
            </a:r>
            <a:endParaRPr lang="ko-KR" altLang="en-US" sz="2000" dirty="0">
              <a:latin typeface="+mn-lt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130910-1FE8-44FC-9352-DED60C225617}"/>
              </a:ext>
            </a:extLst>
          </p:cNvPr>
          <p:cNvSpPr txBox="1"/>
          <p:nvPr/>
        </p:nvSpPr>
        <p:spPr>
          <a:xfrm>
            <a:off x="223838" y="678994"/>
            <a:ext cx="384410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+mn-lt"/>
                <a:ea typeface="+mn-ea"/>
              </a:rPr>
              <a:t>Ratio of NC to CC for neutrino</a:t>
            </a:r>
            <a:endParaRPr lang="ko-KR" altLang="en-US" sz="2000" dirty="0">
              <a:latin typeface="+mn-lt"/>
              <a:ea typeface="+mn-ea"/>
            </a:endParaRPr>
          </a:p>
        </p:txBody>
      </p:sp>
      <p:pic>
        <p:nvPicPr>
          <p:cNvPr id="22534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24967"/>
            <a:ext cx="30670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60350"/>
            <a:ext cx="44973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388" y="95601"/>
                <a:ext cx="1883016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+mn-lt"/>
                  </a:rPr>
                  <a:t>The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+mn-lt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+mn-lt"/>
                          </a:rPr>
                          <m:t>𝑀</m:t>
                        </m:r>
                      </m:e>
                      <m:sub>
                        <m:r>
                          <a:rPr lang="en-US" altLang="ko-KR" sz="2000" i="1">
                            <a:latin typeface="+mn-lt"/>
                          </a:rPr>
                          <m:t>𝐴</m:t>
                        </m:r>
                      </m:sub>
                    </m:sSub>
                  </m:oMath>
                </a14:m>
                <a:endParaRPr lang="ko-KR" alt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95601"/>
                <a:ext cx="1883016" cy="400110"/>
              </a:xfrm>
              <a:prstGeom prst="rect">
                <a:avLst/>
              </a:prstGeom>
              <a:blipFill>
                <a:blip r:embed="rId6"/>
                <a:stretch>
                  <a:fillRect l="-3236"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80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2" y="692696"/>
            <a:ext cx="4895850" cy="3676650"/>
          </a:xfrm>
          <a:prstGeom prst="rect">
            <a:avLst/>
          </a:prstGeom>
        </p:spPr>
      </p:pic>
      <p:grpSp>
        <p:nvGrpSpPr>
          <p:cNvPr id="3" name="그룹 6"/>
          <p:cNvGrpSpPr>
            <a:grpSpLocks/>
          </p:cNvGrpSpPr>
          <p:nvPr/>
        </p:nvGrpSpPr>
        <p:grpSpPr bwMode="auto">
          <a:xfrm>
            <a:off x="5220072" y="980728"/>
            <a:ext cx="3672532" cy="2246769"/>
            <a:chOff x="4788024" y="512104"/>
            <a:chExt cx="3969584" cy="2247226"/>
          </a:xfrm>
        </p:grpSpPr>
        <p:pic>
          <p:nvPicPr>
            <p:cNvPr id="4" name="그림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48680"/>
              <a:ext cx="1038577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22FB89-E381-40DA-ACDF-B3CFCA530611}"/>
                </a:ext>
              </a:extLst>
            </p:cNvPr>
            <p:cNvSpPr txBox="1"/>
            <p:nvPr/>
          </p:nvSpPr>
          <p:spPr>
            <a:xfrm>
              <a:off x="5724471" y="512104"/>
              <a:ext cx="1999838" cy="2247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dirty="0">
                  <a:latin typeface="+mn-lt"/>
                </a:rPr>
                <a:t>=(1.032, -0.19) :</a:t>
              </a:r>
            </a:p>
            <a:p>
              <a:pPr>
                <a:defRPr/>
              </a:pPr>
              <a:endParaRPr lang="en-US" altLang="ko-KR" sz="2000" dirty="0">
                <a:latin typeface="+mn-lt"/>
              </a:endParaRPr>
            </a:p>
            <a:p>
              <a:pPr>
                <a:defRPr/>
              </a:pPr>
              <a:r>
                <a:rPr lang="en-US" altLang="ko-KR" sz="2000" dirty="0">
                  <a:latin typeface="+mn-lt"/>
                </a:rPr>
                <a:t>=(1.032, 0.08) : </a:t>
              </a:r>
            </a:p>
            <a:p>
              <a:pPr>
                <a:defRPr/>
              </a:pPr>
              <a:endParaRPr lang="en-US" altLang="ko-KR" sz="2000" dirty="0">
                <a:latin typeface="+mn-lt"/>
              </a:endParaRPr>
            </a:p>
            <a:p>
              <a:pPr>
                <a:defRPr/>
              </a:pPr>
              <a:r>
                <a:rPr lang="en-US" altLang="ko-KR" sz="2000" dirty="0">
                  <a:latin typeface="+mn-lt"/>
                </a:rPr>
                <a:t>=(1.39, -0.19) : </a:t>
              </a:r>
            </a:p>
            <a:p>
              <a:pPr>
                <a:defRPr/>
              </a:pPr>
              <a:endParaRPr lang="en-US" altLang="ko-KR" sz="2000" dirty="0">
                <a:latin typeface="+mn-lt"/>
              </a:endParaRPr>
            </a:p>
            <a:p>
              <a:pPr>
                <a:defRPr/>
              </a:pPr>
              <a:r>
                <a:rPr lang="en-US" altLang="ko-KR" sz="2000" dirty="0">
                  <a:latin typeface="+mn-lt"/>
                </a:rPr>
                <a:t>=(1.39, 0.08) </a:t>
              </a:r>
              <a:r>
                <a:rPr lang="en-US" altLang="ko-KR" sz="2000" b="1" dirty="0">
                  <a:latin typeface="+mn-ea"/>
                </a:rPr>
                <a:t>: </a:t>
              </a:r>
              <a:endParaRPr lang="ko-KR" altLang="en-US" sz="2000" b="1" dirty="0">
                <a:latin typeface="+mn-ea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E1B298DC-1D83-4F79-B47F-D35AEDEFCABC}"/>
                </a:ext>
              </a:extLst>
            </p:cNvPr>
            <p:cNvCxnSpPr/>
            <p:nvPr/>
          </p:nvCxnSpPr>
          <p:spPr>
            <a:xfrm>
              <a:off x="7956072" y="728048"/>
              <a:ext cx="7920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E718A14D-2D56-4500-8794-5CC93AB6A849}"/>
                </a:ext>
              </a:extLst>
            </p:cNvPr>
            <p:cNvCxnSpPr/>
            <p:nvPr/>
          </p:nvCxnSpPr>
          <p:spPr>
            <a:xfrm>
              <a:off x="7965595" y="1917327"/>
              <a:ext cx="792013" cy="0"/>
            </a:xfrm>
            <a:prstGeom prst="line">
              <a:avLst/>
            </a:prstGeom>
            <a:ln w="19050">
              <a:solidFill>
                <a:srgbClr val="33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001F7F7-B8E9-4DE3-9823-03DD9B8F89F8}"/>
                </a:ext>
              </a:extLst>
            </p:cNvPr>
            <p:cNvCxnSpPr/>
            <p:nvPr/>
          </p:nvCxnSpPr>
          <p:spPr>
            <a:xfrm>
              <a:off x="7956072" y="1340948"/>
              <a:ext cx="7920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7C1718D8-5AF7-4D7A-925D-C0B3AD9596C5}"/>
                </a:ext>
              </a:extLst>
            </p:cNvPr>
            <p:cNvCxnSpPr/>
            <p:nvPr/>
          </p:nvCxnSpPr>
          <p:spPr>
            <a:xfrm>
              <a:off x="7956072" y="2565159"/>
              <a:ext cx="792013" cy="0"/>
            </a:xfrm>
            <a:prstGeom prst="line">
              <a:avLst/>
            </a:prstGeom>
            <a:ln w="19050">
              <a:solidFill>
                <a:srgbClr val="33CCF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07504" y="116632"/>
            <a:ext cx="370896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Comparison with </a:t>
            </a:r>
            <a:r>
              <a:rPr lang="en-US" altLang="ko-KR" sz="2000" dirty="0" err="1"/>
              <a:t>MiniBooNE</a:t>
            </a:r>
            <a:r>
              <a:rPr lang="en-US" altLang="ko-KR" sz="2000" dirty="0"/>
              <a:t> data</a:t>
            </a:r>
            <a:endParaRPr lang="ko-KR" altLang="en-US" sz="2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57" y="4369346"/>
            <a:ext cx="4848225" cy="235267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4860032" y="4653136"/>
            <a:ext cx="2602735" cy="1098704"/>
            <a:chOff x="5471956" y="4787860"/>
            <a:chExt cx="2602735" cy="1098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508104" y="4787860"/>
                  <a:ext cx="14997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=1.03</m:t>
                      </m:r>
                    </m:oMath>
                  </a14:m>
                  <a:r>
                    <a:rPr lang="en-US" altLang="ko-KR" dirty="0"/>
                    <a:t>2</a:t>
                  </a:r>
                  <a:r>
                    <a:rPr lang="ko-KR" altLang="en-US" dirty="0"/>
                    <a:t> </a:t>
                  </a:r>
                  <a:r>
                    <a:rPr lang="en-US" altLang="ko-KR" dirty="0"/>
                    <a:t>: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104" y="4787860"/>
                  <a:ext cx="149977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2439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직선 연결선 14"/>
            <p:cNvCxnSpPr/>
            <p:nvPr/>
          </p:nvCxnSpPr>
          <p:spPr>
            <a:xfrm>
              <a:off x="7008847" y="4977316"/>
              <a:ext cx="73179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019470" y="5363963"/>
              <a:ext cx="73179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7019470" y="5733256"/>
              <a:ext cx="731793" cy="0"/>
            </a:xfrm>
            <a:prstGeom prst="line">
              <a:avLst/>
            </a:prstGeom>
            <a:ln w="19050">
              <a:solidFill>
                <a:srgbClr val="33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471956" y="5157192"/>
                  <a:ext cx="15414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=1.39</m:t>
                      </m:r>
                    </m:oMath>
                  </a14:m>
                  <a:r>
                    <a:rPr lang="ko-KR" altLang="en-US" dirty="0"/>
                    <a:t>    </a:t>
                  </a:r>
                  <a:r>
                    <a:rPr lang="en-US" altLang="ko-KR" dirty="0"/>
                    <a:t>: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956" y="5157192"/>
                  <a:ext cx="154144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482011" y="5517232"/>
                  <a:ext cx="14393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=1.03</m:t>
                      </m:r>
                    </m:oMath>
                  </a14:m>
                  <a:r>
                    <a:rPr lang="en-US" altLang="ko-KR" dirty="0"/>
                    <a:t>2</a:t>
                  </a:r>
                  <a:r>
                    <a:rPr lang="ko-KR" altLang="en-US" dirty="0"/>
                    <a:t> </a:t>
                  </a:r>
                  <a:r>
                    <a:rPr lang="en-US" altLang="ko-KR" dirty="0"/>
                    <a:t>: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011" y="5517232"/>
                  <a:ext cx="1439358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9836" r="-6356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오른쪽 중괄호 20"/>
            <p:cNvSpPr/>
            <p:nvPr/>
          </p:nvSpPr>
          <p:spPr>
            <a:xfrm>
              <a:off x="7884368" y="4977316"/>
              <a:ext cx="190323" cy="38664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24328" y="485986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with Coulomb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43801" y="5301208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without</a:t>
            </a:r>
          </a:p>
          <a:p>
            <a:r>
              <a:rPr lang="en-US" altLang="ko-KR" dirty="0"/>
              <a:t>Coulomb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69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4962525" cy="2352675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580112" y="1484784"/>
            <a:ext cx="822153" cy="369332"/>
            <a:chOff x="5364088" y="1788420"/>
            <a:chExt cx="822153" cy="369332"/>
          </a:xfrm>
        </p:grpSpPr>
        <p:sp>
          <p:nvSpPr>
            <p:cNvPr id="9" name="오른쪽 화살표 8"/>
            <p:cNvSpPr/>
            <p:nvPr/>
          </p:nvSpPr>
          <p:spPr>
            <a:xfrm>
              <a:off x="5364088" y="1844824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178842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T2K</a:t>
              </a:r>
              <a:endParaRPr lang="ko-KR" altLang="en-US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4" y="3243354"/>
            <a:ext cx="7762875" cy="3143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0379" y="4414869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/>
              <a:t>MINER</a:t>
            </a:r>
            <a:r>
              <a:rPr lang="en-US" altLang="ko-KR" sz="2000" dirty="0" err="1">
                <a:latin typeface="Symbol" panose="05050102010706020507" pitchFamily="18" charset="2"/>
              </a:rPr>
              <a:t>n</a:t>
            </a:r>
            <a:r>
              <a:rPr lang="en-US" altLang="ko-KR" sz="2000" dirty="0" err="1"/>
              <a:t>A</a:t>
            </a:r>
            <a:endParaRPr lang="ko-KR" altLang="en-US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950" y="44450"/>
            <a:ext cx="5014514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 b="1" dirty="0">
                <a:solidFill>
                  <a:srgbClr val="00009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Comparison with other 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52933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107950" y="44450"/>
            <a:ext cx="2430474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 b="1" dirty="0">
                <a:solidFill>
                  <a:srgbClr val="00009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Total cross section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085"/>
            <a:ext cx="5409775" cy="234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0" y="5418247"/>
            <a:ext cx="8783637" cy="92333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solidFill>
                  <a:schemeClr val="bg1"/>
                </a:solidFill>
                <a:latin typeface="+mn-lt"/>
                <a:ea typeface="굴림" panose="020B0600000101010101" pitchFamily="50" charset="-127"/>
              </a:rPr>
              <a:t>The meaning of scaling is just that the total cross section is divided by the number of participated nucleons.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solidFill>
                  <a:schemeClr val="bg1"/>
                </a:solidFill>
                <a:latin typeface="+mn-lt"/>
                <a:ea typeface="굴림" panose="020B0600000101010101" pitchFamily="50" charset="-127"/>
              </a:rPr>
              <a:t>Another is that our model does not include the inelastic processes like the Delta, etc.</a:t>
            </a:r>
            <a:endParaRPr kumimoji="1" lang="ko-KR" altLang="en-US" sz="1800" dirty="0">
              <a:solidFill>
                <a:schemeClr val="bg1"/>
              </a:solidFill>
              <a:latin typeface="+mn-lt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1566"/>
            <a:ext cx="5409775" cy="2390775"/>
          </a:xfrm>
          <a:prstGeom prst="rect">
            <a:avLst/>
          </a:prstGeom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CBA441AD-BECE-5237-3DC1-88238DC05201}"/>
              </a:ext>
            </a:extLst>
          </p:cNvPr>
          <p:cNvSpPr/>
          <p:nvPr/>
        </p:nvSpPr>
        <p:spPr>
          <a:xfrm>
            <a:off x="5580112" y="37890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55FA4C-7AE7-98C1-54F1-5FCF1602AF33}"/>
                  </a:ext>
                </a:extLst>
              </p:cNvPr>
              <p:cNvSpPr txBox="1"/>
              <p:nvPr/>
            </p:nvSpPr>
            <p:spPr>
              <a:xfrm>
                <a:off x="6182497" y="3429000"/>
                <a:ext cx="1989903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MiniBooNE </a:t>
                </a:r>
              </a:p>
              <a:p>
                <a:r>
                  <a:rPr lang="en-US" altLang="ko-KR" dirty="0"/>
                  <a:t>left: A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</a:t>
                </a:r>
                <a:endParaRPr lang="en-US" altLang="ko-KR" dirty="0"/>
              </a:p>
              <a:p>
                <a:r>
                  <a:rPr lang="en-US" altLang="ko-KR" dirty="0"/>
                  <a:t>Right: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55FA4C-7AE7-98C1-54F1-5FCF1602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97" y="3429000"/>
                <a:ext cx="1989903" cy="967957"/>
              </a:xfrm>
              <a:prstGeom prst="rect">
                <a:avLst/>
              </a:prstGeom>
              <a:blipFill>
                <a:blip r:embed="rId4"/>
                <a:stretch>
                  <a:fillRect l="-2446" t="-3797" b="-69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3" y="549124"/>
            <a:ext cx="3963561" cy="273541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068960"/>
            <a:ext cx="3807346" cy="3654972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4083141" y="1064683"/>
            <a:ext cx="2606495" cy="369332"/>
            <a:chOff x="4139952" y="580038"/>
            <a:chExt cx="2606495" cy="369332"/>
          </a:xfrm>
        </p:grpSpPr>
        <p:sp>
          <p:nvSpPr>
            <p:cNvPr id="5" name="오른쪽 화살표 4"/>
            <p:cNvSpPr/>
            <p:nvPr/>
          </p:nvSpPr>
          <p:spPr>
            <a:xfrm>
              <a:off x="4139952" y="692696"/>
              <a:ext cx="576064" cy="144016"/>
            </a:xfrm>
            <a:prstGeom prst="right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580038"/>
              <a:ext cx="1814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incident neutrino</a:t>
              </a:r>
              <a:endParaRPr lang="ko-KR" altLang="en-US" dirty="0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139952" y="2114926"/>
            <a:ext cx="3067647" cy="369332"/>
            <a:chOff x="4139952" y="1628800"/>
            <a:chExt cx="3067647" cy="369332"/>
          </a:xfrm>
        </p:grpSpPr>
        <p:sp>
          <p:nvSpPr>
            <p:cNvPr id="6" name="오른쪽 화살표 5"/>
            <p:cNvSpPr/>
            <p:nvPr/>
          </p:nvSpPr>
          <p:spPr>
            <a:xfrm>
              <a:off x="4139952" y="1772816"/>
              <a:ext cx="576064" cy="144016"/>
            </a:xfrm>
            <a:prstGeom prst="right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2040" y="1628800"/>
              <a:ext cx="2275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incident antineutrino </a:t>
              </a:r>
              <a:endParaRPr lang="ko-KR" altLang="en-US" dirty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043608" y="3525629"/>
            <a:ext cx="3096344" cy="369332"/>
            <a:chOff x="1043608" y="2924944"/>
            <a:chExt cx="3096344" cy="369332"/>
          </a:xfrm>
        </p:grpSpPr>
        <p:sp>
          <p:nvSpPr>
            <p:cNvPr id="8" name="오른쪽 화살표 7"/>
            <p:cNvSpPr/>
            <p:nvPr/>
          </p:nvSpPr>
          <p:spPr>
            <a:xfrm flipH="1">
              <a:off x="3563888" y="3068960"/>
              <a:ext cx="576064" cy="144016"/>
            </a:xfrm>
            <a:prstGeom prst="right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2924944"/>
              <a:ext cx="2604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longitudinal cross section</a:t>
              </a:r>
              <a:endParaRPr lang="ko-KR" altLang="en-US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216909" y="4618041"/>
            <a:ext cx="2923043" cy="369332"/>
            <a:chOff x="1216909" y="4324454"/>
            <a:chExt cx="2923043" cy="369332"/>
          </a:xfrm>
        </p:grpSpPr>
        <p:sp>
          <p:nvSpPr>
            <p:cNvPr id="7" name="오른쪽 화살표 6"/>
            <p:cNvSpPr/>
            <p:nvPr/>
          </p:nvSpPr>
          <p:spPr>
            <a:xfrm flipH="1">
              <a:off x="3563888" y="4437112"/>
              <a:ext cx="576064" cy="144016"/>
            </a:xfrm>
            <a:prstGeom prst="right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6909" y="4324454"/>
              <a:ext cx="2412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transverse cross section</a:t>
              </a:r>
              <a:endParaRPr lang="ko-KR" altLang="en-US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51520" y="5914185"/>
            <a:ext cx="4207942" cy="369332"/>
            <a:chOff x="8601" y="5607170"/>
            <a:chExt cx="4131351" cy="369332"/>
          </a:xfrm>
        </p:grpSpPr>
        <p:sp>
          <p:nvSpPr>
            <p:cNvPr id="9" name="오른쪽 화살표 8"/>
            <p:cNvSpPr/>
            <p:nvPr/>
          </p:nvSpPr>
          <p:spPr>
            <a:xfrm flipH="1">
              <a:off x="3563888" y="5733256"/>
              <a:ext cx="576064" cy="144016"/>
            </a:xfrm>
            <a:prstGeom prst="right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01" y="5607170"/>
              <a:ext cx="3615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interference transverse cross section</a:t>
              </a:r>
              <a:endParaRPr lang="ko-KR" altLang="en-US" dirty="0"/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95536" y="85352"/>
            <a:ext cx="2715808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 b="1" dirty="0">
                <a:solidFill>
                  <a:srgbClr val="00009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Final state interaction</a:t>
            </a:r>
          </a:p>
        </p:txBody>
      </p:sp>
    </p:spTree>
    <p:extLst>
      <p:ext uri="{BB962C8B-B14F-4D97-AF65-F5344CB8AC3E}">
        <p14:creationId xmlns:p14="http://schemas.microsoft.com/office/powerpoint/2010/main" val="393026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836847"/>
            <a:ext cx="4897115" cy="19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그림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45859"/>
            <a:ext cx="4982688" cy="18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그림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861746"/>
            <a:ext cx="5041131" cy="194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그룹 14"/>
          <p:cNvGrpSpPr>
            <a:grpSpLocks/>
          </p:cNvGrpSpPr>
          <p:nvPr/>
        </p:nvGrpSpPr>
        <p:grpSpPr bwMode="auto">
          <a:xfrm>
            <a:off x="6045663" y="1120089"/>
            <a:ext cx="2286967" cy="1493839"/>
            <a:chOff x="5672658" y="3759696"/>
            <a:chExt cx="2571750" cy="1418456"/>
          </a:xfrm>
        </p:grpSpPr>
        <p:pic>
          <p:nvPicPr>
            <p:cNvPr id="24604" name="그림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797152"/>
              <a:ext cx="21717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그림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658" y="3759696"/>
              <a:ext cx="25717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그림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118" y="4311377"/>
              <a:ext cx="1990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7504" y="24516"/>
            <a:ext cx="3985386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 b="1" dirty="0">
                <a:solidFill>
                  <a:srgbClr val="00009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Extraction of structure function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2CBE4BB-2691-33FB-8D02-DC6797FD6EC1}"/>
              </a:ext>
            </a:extLst>
          </p:cNvPr>
          <p:cNvGrpSpPr/>
          <p:nvPr/>
        </p:nvGrpSpPr>
        <p:grpSpPr>
          <a:xfrm>
            <a:off x="5491514" y="3129757"/>
            <a:ext cx="3636963" cy="1079500"/>
            <a:chOff x="5476797" y="2359312"/>
            <a:chExt cx="3636963" cy="1079500"/>
          </a:xfrm>
        </p:grpSpPr>
        <p:sp>
          <p:nvSpPr>
            <p:cNvPr id="39936" name="직사각형 39935">
              <a:extLst>
                <a:ext uri="{FF2B5EF4-FFF2-40B4-BE49-F238E27FC236}">
                  <a16:creationId xmlns:a16="http://schemas.microsoft.com/office/drawing/2014/main" id="{C812058F-4457-4E56-B8C5-5873AFF3392D}"/>
                </a:ext>
              </a:extLst>
            </p:cNvPr>
            <p:cNvSpPr/>
            <p:nvPr/>
          </p:nvSpPr>
          <p:spPr bwMode="auto">
            <a:xfrm>
              <a:off x="5476797" y="2359312"/>
              <a:ext cx="3636963" cy="10795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24596" name="그룹 27"/>
            <p:cNvGrpSpPr>
              <a:grpSpLocks/>
            </p:cNvGrpSpPr>
            <p:nvPr/>
          </p:nvGrpSpPr>
          <p:grpSpPr bwMode="auto">
            <a:xfrm>
              <a:off x="5604598" y="2374247"/>
              <a:ext cx="3363034" cy="946450"/>
              <a:chOff x="5746457" y="2672344"/>
              <a:chExt cx="3362047" cy="946993"/>
            </a:xfrm>
          </p:grpSpPr>
          <p:cxnSp>
            <p:nvCxnSpPr>
              <p:cNvPr id="6" name="직선 연결선 5">
                <a:extLst>
                  <a:ext uri="{FF2B5EF4-FFF2-40B4-BE49-F238E27FC236}">
                    <a16:creationId xmlns:a16="http://schemas.microsoft.com/office/drawing/2014/main" id="{B07E878A-FA9B-4E79-9EAF-27B4D4E22A08}"/>
                  </a:ext>
                </a:extLst>
              </p:cNvPr>
              <p:cNvCxnSpPr/>
              <p:nvPr/>
            </p:nvCxnSpPr>
            <p:spPr>
              <a:xfrm>
                <a:off x="6465788" y="2835463"/>
                <a:ext cx="868108" cy="0"/>
              </a:xfrm>
              <a:prstGeom prst="line">
                <a:avLst/>
              </a:prstGeom>
              <a:solidFill>
                <a:srgbClr val="FFFF99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EB22AE0C-86BF-490B-BB2C-91F7BE3DA5B6}"/>
                  </a:ext>
                </a:extLst>
              </p:cNvPr>
              <p:cNvCxnSpPr/>
              <p:nvPr/>
            </p:nvCxnSpPr>
            <p:spPr>
              <a:xfrm>
                <a:off x="6465788" y="3501008"/>
                <a:ext cx="868108" cy="0"/>
              </a:xfrm>
              <a:prstGeom prst="line">
                <a:avLst/>
              </a:prstGeom>
              <a:solidFill>
                <a:srgbClr val="FFFF99"/>
              </a:solidFill>
              <a:ln w="28575">
                <a:solidFill>
                  <a:srgbClr val="3366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9AF285AD-77CA-4437-B5D1-F5A5A8EC87D7}"/>
                  </a:ext>
                </a:extLst>
              </p:cNvPr>
              <p:cNvCxnSpPr/>
              <p:nvPr/>
            </p:nvCxnSpPr>
            <p:spPr>
              <a:xfrm>
                <a:off x="6465788" y="3184913"/>
                <a:ext cx="868108" cy="0"/>
              </a:xfrm>
              <a:prstGeom prst="line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0" name="TextBox 6"/>
              <p:cNvSpPr txBox="1">
                <a:spLocks noChangeArrowheads="1"/>
              </p:cNvSpPr>
              <p:nvPr/>
            </p:nvSpPr>
            <p:spPr bwMode="auto">
              <a:xfrm>
                <a:off x="5746457" y="2672344"/>
                <a:ext cx="656895" cy="3080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atinLnBrk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ko-KR" sz="1800" dirty="0"/>
                  <a:t>(e, e’)</a:t>
                </a:r>
                <a:endParaRPr lang="ko-KR" altLang="en-US" sz="1800" dirty="0"/>
              </a:p>
            </p:txBody>
          </p:sp>
          <p:sp>
            <p:nvSpPr>
              <p:cNvPr id="24601" name="TextBox 8"/>
              <p:cNvSpPr txBox="1">
                <a:spLocks noChangeArrowheads="1"/>
              </p:cNvSpPr>
              <p:nvPr/>
            </p:nvSpPr>
            <p:spPr bwMode="auto">
              <a:xfrm>
                <a:off x="5768122" y="2996952"/>
                <a:ext cx="668516" cy="3080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atinLnBrk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ko-KR" sz="1800" dirty="0"/>
                  <a:t>(</a:t>
                </a:r>
                <a:r>
                  <a:rPr lang="en-US" altLang="ko-KR" sz="1800" dirty="0">
                    <a:latin typeface="Symbol" panose="05050102010706020507" pitchFamily="18" charset="2"/>
                  </a:rPr>
                  <a:t>n, n</a:t>
                </a:r>
                <a:r>
                  <a:rPr lang="en-US" altLang="ko-KR" sz="1800" dirty="0"/>
                  <a:t>’)</a:t>
                </a:r>
                <a:endParaRPr lang="ko-KR" altLang="en-US" sz="1800" dirty="0"/>
              </a:p>
            </p:txBody>
          </p:sp>
          <p:sp>
            <p:nvSpPr>
              <p:cNvPr id="24602" name="TextBox 9"/>
              <p:cNvSpPr txBox="1">
                <a:spLocks noChangeArrowheads="1"/>
              </p:cNvSpPr>
              <p:nvPr/>
            </p:nvSpPr>
            <p:spPr bwMode="auto">
              <a:xfrm>
                <a:off x="7278730" y="2976919"/>
                <a:ext cx="1541742" cy="3080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atinLnBrk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ko-KR" sz="1800" dirty="0"/>
                  <a:t>: with axial term</a:t>
                </a:r>
                <a:endParaRPr lang="ko-KR" altLang="en-US" sz="1800" dirty="0"/>
              </a:p>
            </p:txBody>
          </p:sp>
          <p:sp>
            <p:nvSpPr>
              <p:cNvPr id="24603" name="TextBox 12"/>
              <p:cNvSpPr txBox="1">
                <a:spLocks noChangeArrowheads="1"/>
              </p:cNvSpPr>
              <p:nvPr/>
            </p:nvSpPr>
            <p:spPr bwMode="auto">
              <a:xfrm>
                <a:off x="7276229" y="3311272"/>
                <a:ext cx="1832275" cy="3080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atinLnBrk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ko-KR" sz="1800" dirty="0"/>
                  <a:t>: without axial term</a:t>
                </a:r>
                <a:endParaRPr lang="ko-KR" altLang="en-US" sz="1800" dirty="0"/>
              </a:p>
            </p:txBody>
          </p:sp>
        </p:grpSp>
      </p:grpSp>
      <p:grpSp>
        <p:nvGrpSpPr>
          <p:cNvPr id="24584" name="그룹 26"/>
          <p:cNvGrpSpPr>
            <a:grpSpLocks/>
          </p:cNvGrpSpPr>
          <p:nvPr/>
        </p:nvGrpSpPr>
        <p:grpSpPr bwMode="auto">
          <a:xfrm>
            <a:off x="6054695" y="4684811"/>
            <a:ext cx="2305050" cy="773112"/>
            <a:chOff x="6012160" y="4519151"/>
            <a:chExt cx="2304256" cy="773948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B421C24-46F1-45C7-A957-8B193A8C42B3}"/>
                </a:ext>
              </a:extLst>
            </p:cNvPr>
            <p:cNvSpPr/>
            <p:nvPr/>
          </p:nvSpPr>
          <p:spPr>
            <a:xfrm>
              <a:off x="6012160" y="4519151"/>
              <a:ext cx="2304256" cy="77394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24590" name="그룹 21"/>
            <p:cNvGrpSpPr>
              <a:grpSpLocks/>
            </p:cNvGrpSpPr>
            <p:nvPr/>
          </p:nvGrpSpPr>
          <p:grpSpPr bwMode="auto">
            <a:xfrm>
              <a:off x="6171831" y="4519151"/>
              <a:ext cx="2085223" cy="773948"/>
              <a:chOff x="5652120" y="4392536"/>
              <a:chExt cx="2085223" cy="773948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7051A2DA-E0C4-4C80-AD26-05D87F7F7334}"/>
                  </a:ext>
                </a:extLst>
              </p:cNvPr>
              <p:cNvCxnSpPr/>
              <p:nvPr/>
            </p:nvCxnSpPr>
            <p:spPr>
              <a:xfrm>
                <a:off x="5665426" y="4581652"/>
                <a:ext cx="70778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6765F691-8829-44FF-93A8-F3FFBBAC3AA7}"/>
                  </a:ext>
                </a:extLst>
              </p:cNvPr>
              <p:cNvCxnSpPr/>
              <p:nvPr/>
            </p:nvCxnSpPr>
            <p:spPr>
              <a:xfrm>
                <a:off x="5652731" y="5013919"/>
                <a:ext cx="7077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3" name="TextBox 19"/>
              <p:cNvSpPr txBox="1">
                <a:spLocks noChangeArrowheads="1"/>
              </p:cNvSpPr>
              <p:nvPr/>
            </p:nvSpPr>
            <p:spPr bwMode="auto">
              <a:xfrm>
                <a:off x="6317336" y="4392536"/>
                <a:ext cx="13999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atinLnBrk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ko-KR" sz="1800" dirty="0"/>
                  <a:t>: NC reaction</a:t>
                </a:r>
                <a:endParaRPr lang="ko-KR" altLang="en-US" sz="1800" dirty="0"/>
              </a:p>
            </p:txBody>
          </p:sp>
          <p:sp>
            <p:nvSpPr>
              <p:cNvPr id="24594" name="TextBox 20"/>
              <p:cNvSpPr txBox="1">
                <a:spLocks noChangeArrowheads="1"/>
              </p:cNvSpPr>
              <p:nvPr/>
            </p:nvSpPr>
            <p:spPr bwMode="auto">
              <a:xfrm>
                <a:off x="6363056" y="4797152"/>
                <a:ext cx="13742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atinLnBrk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ko-KR" sz="1800"/>
                  <a:t>: CC reaction</a:t>
                </a:r>
                <a:endParaRPr lang="ko-KR" altLang="en-US" sz="1800"/>
              </a:p>
            </p:txBody>
          </p:sp>
        </p:grpSp>
      </p:grp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DE0AF6B-536F-4DCE-864D-803FC1B630FF}"/>
              </a:ext>
            </a:extLst>
          </p:cNvPr>
          <p:cNvCxnSpPr>
            <a:cxnSpLocks/>
          </p:cNvCxnSpPr>
          <p:nvPr/>
        </p:nvCxnSpPr>
        <p:spPr>
          <a:xfrm rot="1320000" flipV="1">
            <a:off x="5214100" y="4964217"/>
            <a:ext cx="504825" cy="431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46" name="직선 화살표 연결선 39945">
            <a:extLst>
              <a:ext uri="{FF2B5EF4-FFF2-40B4-BE49-F238E27FC236}">
                <a16:creationId xmlns:a16="http://schemas.microsoft.com/office/drawing/2014/main" id="{8AFD97DE-7EAA-4220-90BC-E9E81DD7FDBC}"/>
              </a:ext>
            </a:extLst>
          </p:cNvPr>
          <p:cNvCxnSpPr/>
          <p:nvPr/>
        </p:nvCxnSpPr>
        <p:spPr>
          <a:xfrm>
            <a:off x="5003365" y="2576128"/>
            <a:ext cx="615950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48" name="직선 화살표 연결선 39947">
            <a:extLst>
              <a:ext uri="{FF2B5EF4-FFF2-40B4-BE49-F238E27FC236}">
                <a16:creationId xmlns:a16="http://schemas.microsoft.com/office/drawing/2014/main" id="{DA768B47-6140-4B4F-B7CF-84DB438DEFB6}"/>
              </a:ext>
            </a:extLst>
          </p:cNvPr>
          <p:cNvCxnSpPr>
            <a:cxnSpLocks/>
          </p:cNvCxnSpPr>
          <p:nvPr/>
        </p:nvCxnSpPr>
        <p:spPr>
          <a:xfrm rot="2460000" flipV="1">
            <a:off x="5075170" y="3611094"/>
            <a:ext cx="277860" cy="268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5594274" y="5667673"/>
            <a:ext cx="3402013" cy="92333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solidFill>
                  <a:schemeClr val="bg1"/>
                </a:solidFill>
                <a:latin typeface="+mn-lt"/>
                <a:ea typeface="굴림" panose="020B0600000101010101" pitchFamily="50" charset="-127"/>
              </a:rPr>
              <a:t>The axial current plays an important role in the neutrino scattering.</a:t>
            </a:r>
            <a:endParaRPr kumimoji="1" lang="ko-KR" altLang="en-US" sz="1800" dirty="0">
              <a:solidFill>
                <a:schemeClr val="bg1"/>
              </a:solidFill>
              <a:latin typeface="+mn-lt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4D2182-4653-079B-089E-BBF4B3AB57B1}"/>
                  </a:ext>
                </a:extLst>
              </p:cNvPr>
              <p:cNvSpPr txBox="1"/>
              <p:nvPr/>
            </p:nvSpPr>
            <p:spPr>
              <a:xfrm>
                <a:off x="4312776" y="268717"/>
                <a:ext cx="4537936" cy="60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dirty="0"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𝑑</m:t>
                        </m:r>
                        <m:r>
                          <a:rPr kumimoji="1" lang="ko-KR" altLang="en-US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𝑑𝑇</m:t>
                            </m:r>
                          </m:e>
                          <m: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kumimoji="1" lang="en-US" altLang="ko-KR" sz="13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4</m:t>
                        </m:r>
                        <m:r>
                          <a:rPr kumimoji="1" lang="ko-KR" altLang="en-US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</m:e>
                      <m:sup>
                        <m: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(2</m:t>
                            </m:r>
                            <m:r>
                              <a:rPr kumimoji="1" lang="ko-KR" altLang="en-US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 sz="130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sz="13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 sz="130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 </m:t>
                            </m:r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𝑝</m:t>
                            </m:r>
                          </m:e>
                        </m:func>
                        <m:sSubSup>
                          <m:sSubSup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𝑟𝑒𝑐</m:t>
                            </m:r>
                          </m:sub>
                          <m:sup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ko-KR" altLang="en-US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sub>
                          <m:sup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𝑍</m:t>
                            </m:r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,</m:t>
                            </m:r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𝑊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               </m:t>
                                </m:r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kumimoji="1" lang="en-US" altLang="ko-KR" sz="1300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h𝑣</m:t>
                                </m:r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sz="1300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ko-KR" altLang="en-US" sz="13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4D2182-4653-079B-089E-BBF4B3AB5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776" y="268717"/>
                <a:ext cx="4537936" cy="606320"/>
              </a:xfrm>
              <a:prstGeom prst="rect">
                <a:avLst/>
              </a:prstGeom>
              <a:blipFill>
                <a:blip r:embed="rId8"/>
                <a:stretch>
                  <a:fillRect t="-57000" b="-77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87656"/>
            <a:ext cx="6126339" cy="4176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88640"/>
                <a:ext cx="712515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red cross-shaded : KDAR data region </a:t>
                </a:r>
              </a:p>
              <a:p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=(2.7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±0.9±0.8)×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altLang="ko-KR" sz="2000" dirty="0"/>
                  <a:t>cm</a:t>
                </a:r>
                <a:r>
                  <a:rPr lang="en-US" altLang="ko-KR" sz="2000" baseline="30000" dirty="0"/>
                  <a:t>2</a:t>
                </a:r>
                <a:r>
                  <a:rPr lang="en-US" altLang="ko-KR" sz="2000" dirty="0"/>
                  <a:t>/neutron</a:t>
                </a:r>
              </a:p>
              <a:p>
                <a:r>
                  <a:rPr lang="en-US" altLang="ko-KR" sz="2000" dirty="0"/>
                  <a:t>black dashed line : quark-meson-coupling (QMC) model</a:t>
                </a:r>
              </a:p>
              <a:p>
                <a:r>
                  <a:rPr lang="en-US" altLang="ko-KR" sz="2000" dirty="0"/>
                  <a:t>blue dotted line : RMF model  </a:t>
                </a:r>
                <a:br>
                  <a:rPr lang="en-US" altLang="ko-KR" sz="2000" dirty="0"/>
                </a:br>
                <a:r>
                  <a:rPr lang="en-US" altLang="ko-KR" sz="2000" dirty="0"/>
                  <a:t>need more calculation to include some excited or resonance states</a:t>
                </a:r>
              </a:p>
              <a:p>
                <a:r>
                  <a:rPr lang="en-US" altLang="ko-KR" sz="2000" dirty="0"/>
                  <a:t>Incident beam is </a:t>
                </a:r>
                <a:r>
                  <a:rPr lang="en-US" altLang="ko-KR" sz="2000" dirty="0">
                    <a:solidFill>
                      <a:srgbClr val="33CCFF"/>
                    </a:solidFill>
                  </a:rPr>
                  <a:t>monoenergetic muon neutrino </a:t>
                </a:r>
                <a:r>
                  <a:rPr lang="en-US" altLang="ko-KR" sz="2000" dirty="0"/>
                  <a:t>with 236 MeV. 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7125156" cy="1938992"/>
              </a:xfrm>
              <a:prstGeom prst="rect">
                <a:avLst/>
              </a:prstGeom>
              <a:blipFill>
                <a:blip r:embed="rId3"/>
                <a:stretch>
                  <a:fillRect l="-942" t="-1887" b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7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24936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C2B5ED-DD6A-4ED8-A769-29200117D9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8964488" cy="695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200" b="1" dirty="0">
                    <a:solidFill>
                      <a:srgbClr val="CC66FF"/>
                    </a:solidFill>
                    <a:ea typeface="굴림" panose="020B0600000101010101" pitchFamily="50" charset="-127"/>
                  </a:rPr>
                  <a:t>2. Effect of neutrino’s electromagnetic property for neutrino-nucleus scattering (Beyond Standard Model, BSM)</a:t>
                </a:r>
              </a:p>
              <a:p>
                <a:endParaRPr kumimoji="1" lang="en-US" altLang="ko-KR" b="1" dirty="0">
                  <a:solidFill>
                    <a:srgbClr val="CC66FF"/>
                  </a:solidFill>
                  <a:ea typeface="굴림" panose="020B0600000101010101" pitchFamily="50" charset="-127"/>
                </a:endParaRPr>
              </a:p>
              <a:p>
                <a:r>
                  <a:rPr kumimoji="1" lang="en-US" altLang="ko-KR" dirty="0">
                    <a:latin typeface="+mn-lt"/>
                    <a:ea typeface="굴림" panose="020B0600000101010101" pitchFamily="50" charset="-127"/>
                  </a:rPr>
                  <a:t>The fivefold differential cross section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kumimoji="1" lang="ko-KR" altLang="en-US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𝜈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, </m:t>
                        </m:r>
                        <m:r>
                          <a:rPr kumimoji="1" lang="ko-KR" altLang="en-US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𝜈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′</m:t>
                        </m:r>
                      </m:e>
                    </m:d>
                  </m:oMath>
                </a14:m>
                <a:r>
                  <a:rPr kumimoji="1" lang="en-US" altLang="ko-KR" dirty="0">
                    <a:latin typeface="+mn-lt"/>
                    <a:ea typeface="굴림" panose="020B0600000101010101" pitchFamily="50" charset="-127"/>
                  </a:rPr>
                  <a:t> is written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ko-KR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ko-KR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5</m:t>
                              </m:r>
                            </m:sup>
                          </m:sSup>
                          <m:r>
                            <a:rPr kumimoji="1" lang="ko-KR" altLang="en-US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𝜎</m:t>
                          </m:r>
                        </m:num>
                        <m:den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𝑑𝑇</m:t>
                          </m:r>
                          <m:sSup>
                            <m:sSup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kumimoji="1" lang="en-US" altLang="ko-KR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=</m:t>
                      </m:r>
                      <m:f>
                        <m:fPr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𝐴</m:t>
                              </m:r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ko-KR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ko-KR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2</m:t>
                                  </m:r>
                                  <m:r>
                                    <a:rPr kumimoji="1" lang="ko-KR" altLang="en-US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5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SupPr>
                        <m:e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𝑓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|"/>
                          <m:endChr m:val="|"/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acc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sSubSup>
                        <m:sSubSupPr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SupPr>
                        <m:e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𝑟𝑒𝑐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−1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𝑖</m:t>
                          </m:r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,</m:t>
                          </m:r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𝑓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kumimoji="1" lang="en-US" altLang="ko-KR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kumimoji="1" lang="en-US" altLang="ko-KR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ko-KR" b="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ko-KR" b="0" i="1" smtClean="0">
                                              <a:latin typeface="Cambria Math" panose="02040503050406030204" pitchFamily="18" charset="0"/>
                                              <a:ea typeface="굴림" panose="020B0600000101010101" pitchFamily="50" charset="-127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ko-KR" b="0" i="1" smtClean="0">
                                              <a:latin typeface="Cambria Math" panose="02040503050406030204" pitchFamily="18" charset="0"/>
                                              <a:ea typeface="굴림" panose="020B0600000101010101" pitchFamily="50" charset="-127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ko-KR" b="0" i="1" smtClean="0">
                                              <a:latin typeface="Cambria Math" panose="02040503050406030204" pitchFamily="18" charset="0"/>
                                              <a:ea typeface="굴림" panose="020B0600000101010101" pitchFamily="50" charset="-127"/>
                                            </a:rPr>
                                            <m:t>𝑓𝑖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ko-KR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nary>
                      <m:r>
                        <a:rPr kumimoji="1" lang="en-US" altLang="ko-KR" b="0" i="0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.</m:t>
                      </m:r>
                    </m:oMath>
                  </m:oMathPara>
                </a14:m>
                <a:endParaRPr kumimoji="1" lang="en-US" altLang="ko-KR" dirty="0">
                  <a:latin typeface="+mn-lt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ko-KR" dirty="0">
                    <a:latin typeface="+mn-lt"/>
                    <a:ea typeface="굴림" panose="020B0600000101010101" pitchFamily="50" charset="-127"/>
                  </a:rPr>
                  <a:t>T</a:t>
                </a:r>
                <a:r>
                  <a:rPr lang="en-US" altLang="ko-KR" dirty="0"/>
                  <a:t>he matrix element is given by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,</m:t>
                        </m:r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kumimoji="1" lang="en-US" altLang="ko-KR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𝑓𝑖</m:t>
                                    </m:r>
                                  </m:sub>
                                </m:s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=</m:t>
                        </m:r>
                      </m:e>
                    </m:nary>
                    <m:sSub>
                      <m:sSub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R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kumimoji="1" lang="ko-KR" altLang="en-US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𝜇𝜈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ko-KR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ko-KR" altLang="en-US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b>
                    </m:sSub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b>
                      <m:sSub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𝜇𝜈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𝐸𝑀</m:t>
                        </m:r>
                      </m:sub>
                    </m:sSub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b>
                      <m:sSub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𝜇𝜈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𝐼𝑁𝑇</m:t>
                        </m:r>
                      </m:sub>
                    </m:sSub>
                  </m:oMath>
                </a14:m>
                <a:r>
                  <a:rPr lang="en-US" altLang="ko-KR" dirty="0"/>
                  <a:t>,</a:t>
                </a:r>
              </a:p>
              <a:p>
                <a:r>
                  <a:rPr lang="en-US" altLang="ko-KR" dirty="0"/>
                  <a:t>where W, EM, INT represent the weak, electromagnetic, and interference terms.</a:t>
                </a:r>
              </a:p>
              <a:p>
                <a:r>
                  <a:rPr lang="ko-KR" altLang="en-US" dirty="0"/>
                  <a:t> </a:t>
                </a:r>
                <a:endParaRPr lang="en-US" altLang="ko-KR" dirty="0"/>
              </a:p>
              <a:p>
                <a:r>
                  <a:rPr lang="en-US" altLang="ko-KR" dirty="0"/>
                  <a:t>The weak current operator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the same as the previous one and </a:t>
                </a:r>
              </a:p>
              <a:p>
                <a:r>
                  <a:rPr lang="en-US" altLang="ko-KR" dirty="0"/>
                  <a:t>The EM operator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𝐸𝑀</m:t>
                        </m:r>
                      </m:sub>
                      <m: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𝐸𝑀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𝐸𝑀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ko-KR" dirty="0"/>
                  <a:t>. </a:t>
                </a:r>
              </a:p>
              <a:p>
                <a:r>
                  <a:rPr lang="en-US" altLang="ko-KR" dirty="0"/>
                  <a:t>The operators of the neutrino weak and EM currents are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ko-KR" altLang="en-US" dirty="0"/>
                  <a:t> 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𝐸𝑀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are the Dirac, anapole, magnetic, and electric form factors, respectively.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/>
                  <a:t>,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In the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, the neutrino magnetic and electric dipole moments: </a:t>
                </a:r>
              </a:p>
              <a:p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 with the Bohr magneton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The neutrino tensor of weak term is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𝜇𝜌𝜈𝜎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/>
                  <a:t>,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C2B5ED-DD6A-4ED8-A769-29200117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964488" cy="6952481"/>
              </a:xfrm>
              <a:prstGeom prst="rect">
                <a:avLst/>
              </a:prstGeom>
              <a:blipFill>
                <a:blip r:embed="rId2"/>
                <a:stretch>
                  <a:fillRect l="-884" t="-6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52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1727A2-A676-A9AB-F876-CCBC40DE666D}"/>
                  </a:ext>
                </a:extLst>
              </p:cNvPr>
              <p:cNvSpPr txBox="1"/>
              <p:nvPr/>
            </p:nvSpPr>
            <p:spPr>
              <a:xfrm>
                <a:off x="28464" y="116632"/>
                <a:ext cx="8383321" cy="6605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for the EM term,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𝐸𝑀</m:t>
                          </m:r>
                        </m:sub>
                        <m:sup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𝜇𝜌𝜈𝜎</m:t>
                          </m:r>
                        </m:sub>
                      </m:sSub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p>
                      </m:sSubSup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bSup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/>
                  <a:t>,  </a:t>
                </a:r>
              </a:p>
              <a:p>
                <a:r>
                  <a:rPr lang="en-US" altLang="ko-KR" dirty="0"/>
                  <a:t>and for the interference term,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𝐼𝑁𝑇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𝜇𝜌𝜈𝜎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pPr eaLnBrk="1" hangingPunct="1"/>
                <a:r>
                  <a:rPr kumimoji="1" lang="en-US" altLang="ko-KR" dirty="0">
                    <a:ea typeface="굴림" panose="020B0600000101010101" pitchFamily="50" charset="-127"/>
                  </a:rPr>
                  <a:t>The differential cross section for neutrino scattering is given by</a:t>
                </a:r>
              </a:p>
              <a:p>
                <a:pPr eaLnBrk="1" hangingPunct="1"/>
                <a:r>
                  <a:rPr kumimoji="1" lang="en-US" altLang="ko-KR" dirty="0">
                    <a:ea typeface="굴림" panose="020B0600000101010101" pitchFamily="50" charset="-127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𝑑</m:t>
                        </m:r>
                        <m:r>
                          <a:rPr kumimoji="1" lang="ko-KR" altLang="en-US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𝑑𝑇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4</m:t>
                        </m:r>
                        <m:r>
                          <a:rPr kumimoji="1" lang="ko-KR" altLang="en-US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</m:e>
                      <m:sup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(2</m:t>
                            </m:r>
                            <m:r>
                              <a:rPr kumimoji="1" lang="ko-KR" altLang="en-US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 </m:t>
                            </m:r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𝑝</m:t>
                            </m:r>
                          </m:e>
                        </m:func>
                        <m:sSubSup>
                          <m:sSub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𝑟𝑒𝑐</m:t>
                            </m:r>
                          </m:sub>
                          <m: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−1</m:t>
                            </m:r>
                          </m:sup>
                        </m:sSubSup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ko-KR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kumimoji="1" lang="en-US" altLang="ko-KR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SupPr>
                              <m:e>
                                <m:r>
                                  <a:rPr kumimoji="1" lang="ko-KR" altLang="en-US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  <m:d>
                          <m:dPr>
                            <m:ctrlPr>
                              <a:rPr kumimoji="1" lang="en-US" altLang="ko-KR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h𝑣</m:t>
                                </m:r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ko-KR" dirty="0"/>
                  <a:t>. </a:t>
                </a:r>
              </a:p>
              <a:p>
                <a:pPr eaLnBrk="1" hangingPunct="1"/>
                <a:endParaRPr lang="en-US" altLang="ko-KR" dirty="0"/>
              </a:p>
              <a:p>
                <a:pPr eaLnBrk="1" hangingPunct="1"/>
                <a:r>
                  <a:rPr lang="en-US" altLang="ko-KR" dirty="0"/>
                  <a:t>For the NC reaction, the kinematic factors are defined as </a:t>
                </a: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p>
                    </m:sSubSup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𝐹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ko-KR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ko-KR" altLang="en-US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/2)</m:t>
                                    </m:r>
                                  </m:e>
                                </m:func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𝑓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𝑍</m:t>
                                    </m:r>
                                  </m:sub>
                                  <m:sup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𝜋</m:t>
                                </m:r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𝑍</m:t>
                                    </m:r>
                                  </m:sub>
                                  <m:sup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𝐸𝑀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𝐸𝑀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𝐼𝑁𝑇</m:t>
                        </m:r>
                      </m:sup>
                    </m:sSubSup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𝐹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𝐸𝑀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ko-KR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ko-KR" altLang="en-US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bSup>
                              <m:sSub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𝑍</m:t>
                                </m:r>
                              </m:sub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e>
                            </m:rad>
                            <m:r>
                              <a:rPr kumimoji="1" lang="ko-KR" altLang="en-US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𝑍</m:t>
                                </m:r>
                              </m:sub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 eaLnBrk="1" hangingPunct="1"/>
                <a:r>
                  <a:rPr lang="en-US" altLang="ko-KR" dirty="0"/>
                  <a:t>where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=91.19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GeV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=1.166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GeV</a:t>
                </a:r>
                <a:r>
                  <a:rPr lang="en-US" altLang="ko-KR" baseline="30000" dirty="0"/>
                  <a:t>-2</a:t>
                </a:r>
                <a:r>
                  <a:rPr lang="en-US" altLang="ko-KR" dirty="0"/>
                  <a:t> . </a:t>
                </a:r>
              </a:p>
              <a:p>
                <a:pPr eaLnBrk="1" hangingPunct="1"/>
                <a:r>
                  <a:rPr kumimoji="1" lang="en-US" altLang="ko-KR" dirty="0">
                    <a:ea typeface="굴림" panose="020B0600000101010101" pitchFamily="50" charset="-127"/>
                  </a:rPr>
                  <a:t> </a:t>
                </a:r>
              </a:p>
              <a:p>
                <a:pPr eaLnBrk="1" hangingPunct="1"/>
                <a:r>
                  <a:rPr kumimoji="1" lang="en-US" altLang="ko-KR" dirty="0">
                    <a:ea typeface="굴림" panose="020B0600000101010101" pitchFamily="50" charset="-127"/>
                  </a:rPr>
                  <a:t>The response functions are given by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𝑞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𝑧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    </m:t>
                    </m:r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p>
                      <m:sSup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    </m:t>
                    </m:r>
                    <m:sSub>
                      <m:sSubPr>
                        <m:ctrlP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𝑅</m:t>
                        </m:r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′</m:t>
                        </m:r>
                      </m:e>
                      <m:sub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</m:t>
                    </m:r>
                  </m:oMath>
                </a14:m>
                <a:r>
                  <a:rPr kumimoji="1" lang="en-US" altLang="ko-KR" dirty="0">
                    <a:ea typeface="굴림" panose="020B0600000101010101" pitchFamily="50" charset="-127"/>
                  </a:rPr>
                  <a:t>Im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ko-KR" i="1" dirty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ko-KR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en-US" altLang="ko-KR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𝑥</m:t>
                            </m:r>
                            <m:r>
                              <a:rPr kumimoji="1" lang="en-US" altLang="ko-KR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ko-KR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en-US" altLang="ko-KR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ko-KR" dirty="0"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/>
                <a:r>
                  <a:rPr kumimoji="1" lang="en-US" altLang="ko-KR" dirty="0">
                    <a:ea typeface="굴림" panose="020B0600000101010101" pitchFamily="50" charset="-127"/>
                  </a:rPr>
                  <a:t>For the weak term,  the kinematic factors are given by </a:t>
                </a:r>
              </a:p>
              <a:p>
                <a:pPr eaLnBrk="1" hangingPunct="1"/>
                <a:r>
                  <a:rPr kumimoji="1" lang="en-US" altLang="ko-KR" dirty="0"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𝑣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p>
                    </m:sSubSup>
                    <m:r>
                      <a:rPr kumimoji="1" lang="en-US" altLang="ko-KR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=1, 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 </m:t>
                    </m:r>
                    <m:sSubSup>
                      <m:sSubSup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𝑣</m:t>
                        </m:r>
                      </m:e>
                      <m:sub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  <m:sup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𝑊</m:t>
                        </m:r>
                      </m:sup>
                    </m:sSubSup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func>
                      <m:funcPr>
                        <m:ctrlPr>
                          <a:rPr kumimoji="1" lang="en-US" altLang="ko-KR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ko-KR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tan</m:t>
                            </m:r>
                          </m:e>
                          <m:sup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den>
                        </m:f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, </m:t>
                        </m:r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      </m:t>
                        </m:r>
                        <m:sSubSup>
                          <m:sSubSupPr>
                            <m:ctrlPr>
                              <a:rPr kumimoji="1" lang="en-US" altLang="ko-KR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𝑣</m:t>
                            </m:r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′</m:t>
                            </m:r>
                          </m:e>
                          <m: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𝑇</m:t>
                            </m:r>
                          </m:sub>
                          <m:sup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𝑊</m:t>
                            </m:r>
                          </m:sup>
                        </m:sSubSup>
                        <m:r>
                          <a:rPr kumimoji="1"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=</m:t>
                        </m:r>
                        <m:func>
                          <m:funcPr>
                            <m:ctrlPr>
                              <a:rPr kumimoji="1" lang="en-US" altLang="ko-KR" i="1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ko-KR" altLang="en-US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ko-KR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tan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kumimoji="1" lang="en-US" altLang="ko-KR" i="1">
                                                    <a:latin typeface="Cambria Math" panose="02040503050406030204" pitchFamily="18" charset="0"/>
                                                    <a:ea typeface="굴림" panose="020B0600000101010101" pitchFamily="50" charset="-127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ko-KR" altLang="en-US" i="1">
                                                    <a:latin typeface="Cambria Math" panose="02040503050406030204" pitchFamily="18" charset="0"/>
                                                    <a:ea typeface="굴림" panose="020B0600000101010101" pitchFamily="50" charset="-127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ko-KR" i="1">
                                                    <a:latin typeface="Cambria Math" panose="02040503050406030204" pitchFamily="18" charset="0"/>
                                                    <a:ea typeface="굴림" panose="020B0600000101010101" pitchFamily="50" charset="-127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  <m:r>
                                      <a:rPr kumimoji="1" lang="en-US" altLang="ko-KR" i="1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kumimoji="1" lang="en-US" altLang="ko-KR" i="1">
                                            <a:latin typeface="Cambria Math" panose="02040503050406030204" pitchFamily="18" charset="0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ko-KR" i="1">
                                                <a:latin typeface="Cambria Math" panose="02040503050406030204" pitchFamily="18" charset="0"/>
                                                <a:ea typeface="굴림" panose="020B0600000101010101" pitchFamily="50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1" lang="en-US" altLang="ko-KR" i="1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1/2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endParaRPr kumimoji="1" lang="en-US" altLang="ko-KR" dirty="0">
                  <a:ea typeface="굴림" panose="020B0600000101010101" pitchFamily="50" charset="-127"/>
                </a:endParaRPr>
              </a:p>
              <a:p>
                <a:pPr eaLnBrk="1" hangingPunct="1"/>
                <a:endParaRPr lang="en-US" altLang="ko-K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1727A2-A676-A9AB-F876-CCBC40DE6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" y="116632"/>
                <a:ext cx="8383321" cy="6605463"/>
              </a:xfrm>
              <a:prstGeom prst="rect">
                <a:avLst/>
              </a:prstGeom>
              <a:blipFill>
                <a:blip r:embed="rId2"/>
                <a:stretch>
                  <a:fillRect l="-655" t="-4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30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B2B071-FBDA-0219-16B6-5A8CA7B382E6}"/>
                  </a:ext>
                </a:extLst>
              </p:cNvPr>
              <p:cNvSpPr txBox="1"/>
              <p:nvPr/>
            </p:nvSpPr>
            <p:spPr>
              <a:xfrm>
                <a:off x="0" y="404664"/>
                <a:ext cx="8784976" cy="319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for the EM part,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𝐸𝑀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dirty="0"/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𝐸𝑀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/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𝐸𝑀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func>
                          </m:e>
                        </m:rad>
                      </m:e>
                    </m:func>
                  </m:oMath>
                </a14:m>
                <a:r>
                  <a:rPr lang="en-US" altLang="ko-KR" dirty="0"/>
                  <a:t>, </a:t>
                </a:r>
              </a:p>
              <a:p>
                <a:r>
                  <a:rPr lang="en-US" altLang="ko-KR" dirty="0"/>
                  <a:t>and for interference term,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𝐼𝑁𝑇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𝐼𝑁𝑇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ko-KR" dirty="0"/>
                  <a:t>,  </a:t>
                </a:r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𝐼𝑁𝑇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func>
                          </m:e>
                        </m:rad>
                      </m:e>
                    </m:func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B2B071-FBDA-0219-16B6-5A8CA7B38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8784976" cy="3191771"/>
              </a:xfrm>
              <a:prstGeom prst="rect">
                <a:avLst/>
              </a:prstGeom>
              <a:blipFill>
                <a:blip r:embed="rId2"/>
                <a:stretch>
                  <a:fillRect l="-555" t="-9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2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DF1774AC-3D14-C914-C704-D8641F5CB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604863"/>
                  </p:ext>
                </p:extLst>
              </p:nvPr>
            </p:nvGraphicFramePr>
            <p:xfrm>
              <a:off x="179512" y="908720"/>
              <a:ext cx="5609104" cy="2664297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208114">
                      <a:extLst>
                        <a:ext uri="{9D8B030D-6E8A-4147-A177-3AD203B41FA5}">
                          <a16:colId xmlns:a16="http://schemas.microsoft.com/office/drawing/2014/main" val="223827132"/>
                        </a:ext>
                      </a:extLst>
                    </a:gridCol>
                    <a:gridCol w="2250002">
                      <a:extLst>
                        <a:ext uri="{9D8B030D-6E8A-4147-A177-3AD203B41FA5}">
                          <a16:colId xmlns:a16="http://schemas.microsoft.com/office/drawing/2014/main" val="1388364493"/>
                        </a:ext>
                      </a:extLst>
                    </a:gridCol>
                    <a:gridCol w="2150988">
                      <a:extLst>
                        <a:ext uri="{9D8B030D-6E8A-4147-A177-3AD203B41FA5}">
                          <a16:colId xmlns:a16="http://schemas.microsoft.com/office/drawing/2014/main" val="2003381912"/>
                        </a:ext>
                      </a:extLst>
                    </a:gridCol>
                  </a:tblGrid>
                  <a:tr h="461937"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ko-KR" altLang="en-US" sz="1400" b="0" dirty="0">
                              <a:latin typeface="+mn-lt"/>
                            </a:rPr>
                            <a:t> </a:t>
                          </a:r>
                          <a:r>
                            <a:rPr lang="en-US" altLang="ko-KR" sz="1400" b="0" dirty="0">
                              <a:latin typeface="+mn-lt"/>
                            </a:rPr>
                            <a:t>cm</a:t>
                          </a:r>
                          <a:r>
                            <a:rPr lang="en-US" altLang="ko-KR" sz="1400" b="0" baseline="30000" dirty="0">
                              <a:latin typeface="+mn-lt"/>
                            </a:rPr>
                            <a:t>2</a:t>
                          </a:r>
                          <a:endParaRPr lang="ko-KR" altLang="en-US" sz="1400" b="0" baseline="30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ko-KR" altLang="en-US" sz="14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16660432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 1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[1]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2.13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[1]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43497718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case2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0.48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[2]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2.13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[1]</a:t>
                          </a:r>
                          <a:r>
                            <a:rPr lang="en-US" altLang="ko-KR" sz="1400" b="0" dirty="0">
                              <a:latin typeface="+mn-lt"/>
                              <a:ea typeface="+mn-ea"/>
                            </a:rPr>
                            <a:t> 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5279187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case3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[1]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2.9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[3]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0804484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case4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0.48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[2]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2.9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[3]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02951894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case5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[2]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6.3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dirty="0">
                              <a:latin typeface="+mn-lt"/>
                            </a:rPr>
                            <a:t>[4]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71450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DF1774AC-3D14-C914-C704-D8641F5CB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604863"/>
                  </p:ext>
                </p:extLst>
              </p:nvPr>
            </p:nvGraphicFramePr>
            <p:xfrm>
              <a:off x="179512" y="908720"/>
              <a:ext cx="5609104" cy="2664297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208114">
                      <a:extLst>
                        <a:ext uri="{9D8B030D-6E8A-4147-A177-3AD203B41FA5}">
                          <a16:colId xmlns:a16="http://schemas.microsoft.com/office/drawing/2014/main" val="223827132"/>
                        </a:ext>
                      </a:extLst>
                    </a:gridCol>
                    <a:gridCol w="2250002">
                      <a:extLst>
                        <a:ext uri="{9D8B030D-6E8A-4147-A177-3AD203B41FA5}">
                          <a16:colId xmlns:a16="http://schemas.microsoft.com/office/drawing/2014/main" val="1388364493"/>
                        </a:ext>
                      </a:extLst>
                    </a:gridCol>
                    <a:gridCol w="2150988">
                      <a:extLst>
                        <a:ext uri="{9D8B030D-6E8A-4147-A177-3AD203B41FA5}">
                          <a16:colId xmlns:a16="http://schemas.microsoft.com/office/drawing/2014/main" val="2003381912"/>
                        </a:ext>
                      </a:extLst>
                    </a:gridCol>
                  </a:tblGrid>
                  <a:tr h="461937">
                    <a:tc>
                      <a:txBody>
                        <a:bodyPr/>
                        <a:lstStyle/>
                        <a:p>
                          <a:pPr algn="l" latinLnBrk="1"/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14" t="-1316" r="-95676" b="-47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0907" t="-1316" r="-283" b="-47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660432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 1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14" t="-106944" r="-95676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0907" t="-106944" r="-283" b="-4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3497718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case2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14" t="-204110" r="-95676" b="-2972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0907" t="-204110" r="-283" b="-2972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279187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case3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14" t="-308333" r="-95676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0907" t="-308333" r="-283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804484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case4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14" t="-402740" r="-95676" b="-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0907" t="-402740" r="-283" b="-98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951894"/>
                      </a:ext>
                    </a:extLst>
                  </a:tr>
                  <a:tr h="440472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+mn-lt"/>
                            </a:rPr>
                            <a:t> case5</a:t>
                          </a:r>
                          <a:endParaRPr lang="ko-KR" altLang="en-US" sz="1400" b="0" dirty="0">
                            <a:latin typeface="+mn-lt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14" t="-509722" r="-95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0907" t="-509722" r="-2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450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5F538F3-BE8D-1B78-F843-62758198BC1C}"/>
              </a:ext>
            </a:extLst>
          </p:cNvPr>
          <p:cNvSpPr txBox="1"/>
          <p:nvPr/>
        </p:nvSpPr>
        <p:spPr>
          <a:xfrm>
            <a:off x="35496" y="338754"/>
            <a:ext cx="6480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Various combinations of the charge radii and magnetic moments.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CE3B2-0464-EDF1-F5F4-9A84CCA4833E}"/>
              </a:ext>
            </a:extLst>
          </p:cNvPr>
          <p:cNvSpPr txBox="1"/>
          <p:nvPr/>
        </p:nvSpPr>
        <p:spPr>
          <a:xfrm>
            <a:off x="179512" y="378904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Refs. </a:t>
            </a:r>
          </a:p>
          <a:p>
            <a:r>
              <a:rPr lang="en-US" altLang="ko-KR" sz="1600" dirty="0"/>
              <a:t>[1] M. A. Corona, M. Cadeddu, N. </a:t>
            </a:r>
            <a:r>
              <a:rPr lang="en-US" altLang="ko-KR" sz="1600" dirty="0" err="1"/>
              <a:t>Cargioli</a:t>
            </a:r>
            <a:r>
              <a:rPr lang="en-US" altLang="ko-KR" sz="1600" dirty="0"/>
              <a:t>, F. </a:t>
            </a:r>
            <a:r>
              <a:rPr lang="en-US" altLang="ko-KR" sz="1600" dirty="0" err="1"/>
              <a:t>Dordei</a:t>
            </a:r>
            <a:r>
              <a:rPr lang="en-US" altLang="ko-KR" sz="1600" dirty="0"/>
              <a:t>, C. </a:t>
            </a:r>
            <a:r>
              <a:rPr lang="en-US" altLang="ko-KR" sz="1600" dirty="0" err="1"/>
              <a:t>Giunti</a:t>
            </a:r>
            <a:r>
              <a:rPr lang="en-US" altLang="ko-KR" sz="1600" dirty="0"/>
              <a:t>, Y. F. Li, C.A. Ternes, and  Y. Y. Zhang,  JHEP </a:t>
            </a:r>
            <a:r>
              <a:rPr lang="en-US" altLang="ko-KR" sz="1600" b="1" dirty="0"/>
              <a:t>09</a:t>
            </a:r>
            <a:r>
              <a:rPr lang="en-US" altLang="ko-KR" sz="1600" dirty="0"/>
              <a:t>, 164 (2022).   (Dresden II )</a:t>
            </a:r>
          </a:p>
          <a:p>
            <a:r>
              <a:rPr lang="en-US" altLang="ko-KR" sz="1600" dirty="0"/>
              <a:t>[2] L. A. Ahrens </a:t>
            </a:r>
            <a:r>
              <a:rPr lang="en-US" altLang="ko-KR" sz="1600" i="1" dirty="0"/>
              <a:t>et al</a:t>
            </a:r>
            <a:r>
              <a:rPr lang="en-US" altLang="ko-KR" sz="1600" dirty="0"/>
              <a:t>., Phys Rev. D </a:t>
            </a:r>
            <a:r>
              <a:rPr lang="en-US" altLang="ko-KR" sz="1600" b="1" dirty="0"/>
              <a:t>41</a:t>
            </a:r>
            <a:r>
              <a:rPr lang="en-US" altLang="ko-KR" sz="1600" dirty="0"/>
              <a:t>, 3297 (1990).  (BNL-E734) </a:t>
            </a:r>
          </a:p>
          <a:p>
            <a:r>
              <a:rPr lang="en-US" altLang="ko-KR" sz="1600" dirty="0"/>
              <a:t>[3] A. Beda </a:t>
            </a:r>
            <a:r>
              <a:rPr lang="en-US" altLang="ko-KR" sz="1600" i="1" dirty="0"/>
              <a:t>et al</a:t>
            </a:r>
            <a:r>
              <a:rPr lang="en-US" altLang="ko-KR" sz="1600" dirty="0"/>
              <a:t>., Adv. High Energy Phys. </a:t>
            </a:r>
            <a:r>
              <a:rPr lang="en-US" altLang="ko-KR" sz="1600" b="1" dirty="0"/>
              <a:t>2012</a:t>
            </a:r>
            <a:r>
              <a:rPr lang="en-US" altLang="ko-KR" sz="1600" dirty="0"/>
              <a:t>, 350150 (2012).   (GEMMA) </a:t>
            </a:r>
          </a:p>
          <a:p>
            <a:r>
              <a:rPr lang="en-US" altLang="ko-KR" sz="1600" dirty="0"/>
              <a:t>[4] A. N. Khan, Phys. Lett. B </a:t>
            </a:r>
            <a:r>
              <a:rPr lang="en-US" altLang="ko-KR" sz="1600" b="1" dirty="0"/>
              <a:t>837</a:t>
            </a:r>
            <a:r>
              <a:rPr lang="en-US" altLang="ko-KR" sz="1600" dirty="0"/>
              <a:t>, 137650 (2023). (</a:t>
            </a:r>
            <a:r>
              <a:rPr lang="en-US" altLang="ko-KR" sz="1600" dirty="0" err="1"/>
              <a:t>XENON</a:t>
            </a:r>
            <a:r>
              <a:rPr lang="en-US" altLang="ko-KR" sz="1600" dirty="0" err="1">
                <a:latin typeface="+mn-lt"/>
              </a:rPr>
              <a:t>n</a:t>
            </a:r>
            <a:r>
              <a:rPr lang="en-US" altLang="ko-KR" sz="1600" dirty="0" err="1"/>
              <a:t>T</a:t>
            </a:r>
            <a:r>
              <a:rPr lang="en-US" altLang="ko-KR" sz="1600" dirty="0"/>
              <a:t>)            </a:t>
            </a:r>
            <a:r>
              <a:rPr lang="en-US" altLang="ko-KR" sz="12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571480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0D4839E1-B942-366D-5892-129B23E7FB9C}"/>
              </a:ext>
            </a:extLst>
          </p:cNvPr>
          <p:cNvGrpSpPr/>
          <p:nvPr/>
        </p:nvGrpSpPr>
        <p:grpSpPr>
          <a:xfrm>
            <a:off x="323528" y="332656"/>
            <a:ext cx="8388528" cy="3960440"/>
            <a:chOff x="252240" y="3478989"/>
            <a:chExt cx="8388528" cy="316960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9C97E95-E32E-8192-42D4-5CBF0380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3320" y="3478989"/>
              <a:ext cx="4097448" cy="3135546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CE5D772-6452-6A77-ABBB-040C70D1B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240" y="3524688"/>
              <a:ext cx="4067321" cy="31239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DA3729-52B5-CF67-5AA5-66FFE275181C}"/>
                  </a:ext>
                </a:extLst>
              </p:cNvPr>
              <p:cNvSpPr txBox="1"/>
              <p:nvPr/>
            </p:nvSpPr>
            <p:spPr>
              <a:xfrm>
                <a:off x="38963" y="4725144"/>
                <a:ext cx="9151289" cy="1200329"/>
              </a:xfrm>
              <a:prstGeom prst="rect">
                <a:avLst/>
              </a:prstGeom>
              <a:solidFill>
                <a:srgbClr val="33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</a:rPr>
                  <a:t>The effect of the charge radius of neutrino is very small less than 1%.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</a:rPr>
                  <a:t>The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is  approximately by factors of 1.5  on neutron cross sections 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</a:rPr>
                  <a:t>but  on proton cross section, the enhancement of cross sections is  more dramatic by more than a factor of 20 about low kinetic energy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DA3729-52B5-CF67-5AA5-66FFE275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" y="4725144"/>
                <a:ext cx="9151289" cy="1200329"/>
              </a:xfrm>
              <a:prstGeom prst="rect">
                <a:avLst/>
              </a:prstGeom>
              <a:blipFill>
                <a:blip r:embed="rId4"/>
                <a:stretch>
                  <a:fillRect l="-533" t="-2538" r="-333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58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03D218E-DFC3-8E48-FBC0-7060A6924865}"/>
              </a:ext>
            </a:extLst>
          </p:cNvPr>
          <p:cNvGrpSpPr/>
          <p:nvPr/>
        </p:nvGrpSpPr>
        <p:grpSpPr>
          <a:xfrm>
            <a:off x="49687" y="0"/>
            <a:ext cx="4090265" cy="3717032"/>
            <a:chOff x="49687" y="0"/>
            <a:chExt cx="4392488" cy="381668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B61080C-97BE-CFB2-5FE9-8FD7018B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87" y="369332"/>
              <a:ext cx="4392488" cy="34473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F305EE-AA2E-5DF3-EDB8-B592A5ACBDB1}"/>
                    </a:ext>
                  </a:extLst>
                </p:cNvPr>
                <p:cNvSpPr txBox="1"/>
                <p:nvPr/>
              </p:nvSpPr>
              <p:spPr>
                <a:xfrm>
                  <a:off x="1547664" y="0"/>
                  <a:ext cx="10434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aseline="30000" dirty="0"/>
                    <a:t>12</a:t>
                  </a:r>
                  <a:r>
                    <a:rPr lang="en-US" altLang="ko-KR" dirty="0"/>
                    <a:t>C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F305EE-AA2E-5DF3-EDB8-B592A5ACB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664" y="0"/>
                  <a:ext cx="104342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29" t="-8475" b="-288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EB86B152-2362-6EEC-C34C-C7DA617196E6}"/>
              </a:ext>
            </a:extLst>
          </p:cNvPr>
          <p:cNvGrpSpPr/>
          <p:nvPr/>
        </p:nvGrpSpPr>
        <p:grpSpPr>
          <a:xfrm>
            <a:off x="4928073" y="3137666"/>
            <a:ext cx="4162273" cy="3674715"/>
            <a:chOff x="4507087" y="0"/>
            <a:chExt cx="4492352" cy="381872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1D85916-DC5B-27E0-6489-1FD98E05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7087" y="367288"/>
              <a:ext cx="4492352" cy="34514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2C47A07-9E06-C62E-2E6C-35819ACD08F7}"/>
                    </a:ext>
                  </a:extLst>
                </p:cNvPr>
                <p:cNvSpPr txBox="1"/>
                <p:nvPr/>
              </p:nvSpPr>
              <p:spPr>
                <a:xfrm>
                  <a:off x="6228184" y="0"/>
                  <a:ext cx="105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aseline="30000" dirty="0"/>
                    <a:t>12</a:t>
                  </a:r>
                  <a:r>
                    <a:rPr lang="en-US" altLang="ko-KR" dirty="0"/>
                    <a:t>C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2C47A07-9E06-C62E-2E6C-35819ACD0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0"/>
                  <a:ext cx="10501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10" t="-8475" r="-15244" b="-288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2662B200-1BE7-542C-1133-1DB29EDE144D}"/>
              </a:ext>
            </a:extLst>
          </p:cNvPr>
          <p:cNvSpPr/>
          <p:nvPr/>
        </p:nvSpPr>
        <p:spPr>
          <a:xfrm>
            <a:off x="4333621" y="1508013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CBD235C-12D7-BB16-E7E1-1E5EFD7765D2}"/>
              </a:ext>
            </a:extLst>
          </p:cNvPr>
          <p:cNvSpPr/>
          <p:nvPr/>
        </p:nvSpPr>
        <p:spPr>
          <a:xfrm flipH="1">
            <a:off x="4333621" y="493571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80EA55-6005-2EEA-23D0-B828C409763F}"/>
                  </a:ext>
                </a:extLst>
              </p:cNvPr>
              <p:cNvSpPr txBox="1"/>
              <p:nvPr/>
            </p:nvSpPr>
            <p:spPr>
              <a:xfrm>
                <a:off x="4932039" y="726558"/>
                <a:ext cx="4162273" cy="1846659"/>
              </a:xfrm>
              <a:prstGeom prst="rect">
                <a:avLst/>
              </a:prstGeom>
              <a:solidFill>
                <a:srgbClr val="33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The  results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=2.13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overestimate the data 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000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ko-KR" sz="2000" dirty="0">
                    <a:solidFill>
                      <a:schemeClr val="bg1"/>
                    </a:solidFill>
                  </a:rPr>
                  <a:t>region,  but those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=2.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underestimate the data. 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</a:rPr>
                  <a:t>The cross section is strongly sensitive to the magnetic moment.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80EA55-6005-2EEA-23D0-B828C409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39" y="726558"/>
                <a:ext cx="4162273" cy="1846659"/>
              </a:xfrm>
              <a:prstGeom prst="rect">
                <a:avLst/>
              </a:prstGeom>
              <a:blipFill>
                <a:blip r:embed="rId6"/>
                <a:stretch>
                  <a:fillRect l="-1464" t="-1650" b="-4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CDA017-5F36-94C6-A83A-089528149B1F}"/>
                  </a:ext>
                </a:extLst>
              </p:cNvPr>
              <p:cNvSpPr txBox="1"/>
              <p:nvPr/>
            </p:nvSpPr>
            <p:spPr>
              <a:xfrm>
                <a:off x="126150" y="4437112"/>
                <a:ext cx="4162273" cy="1292662"/>
              </a:xfrm>
              <a:prstGeom prst="rect">
                <a:avLst/>
              </a:prstGeom>
              <a:solidFill>
                <a:srgbClr val="33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The  results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=2.13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altLang="ko-KR" sz="2000" dirty="0">
                    <a:solidFill>
                      <a:schemeClr val="bg1"/>
                    </a:solidFill>
                  </a:rPr>
                  <a:t>do not  describe the data at all ,  but those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=2.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provide the data.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CDA017-5F36-94C6-A83A-089528149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50" y="4437112"/>
                <a:ext cx="4162273" cy="1292662"/>
              </a:xfrm>
              <a:prstGeom prst="rect">
                <a:avLst/>
              </a:prstGeom>
              <a:blipFill>
                <a:blip r:embed="rId7"/>
                <a:stretch>
                  <a:fillRect l="-1613" t="-2830" r="-205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99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09A8874-AEB5-0921-CDDF-D2646BCA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5040560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34CE87-48D2-5134-384C-53A7F80E4F54}"/>
                  </a:ext>
                </a:extLst>
              </p:cNvPr>
              <p:cNvSpPr txBox="1"/>
              <p:nvPr/>
            </p:nvSpPr>
            <p:spPr>
              <a:xfrm>
                <a:off x="49824" y="4077072"/>
                <a:ext cx="9108504" cy="1754326"/>
              </a:xfrm>
              <a:prstGeom prst="rect">
                <a:avLst/>
              </a:prstGeom>
              <a:solidFill>
                <a:srgbClr val="33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</a:rPr>
                  <a:t>The charge radius is  fixed to the value of Dresden II (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1"/>
                    </a:solidFill>
                  </a:rPr>
                  <a:t>cm</a:t>
                </a:r>
                <a:r>
                  <a:rPr lang="en-US" altLang="ko-K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)  and the values of magnetic moment are changed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4.0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1"/>
                    </a:solidFill>
                  </a:rPr>
                  <a:t>. 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</a:rPr>
                  <a:t>Larger values of magnetic moment are favorable for better agreement with data in the QE region.   ( about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0.3 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GeV</a:t>
                </a:r>
                <a:r>
                  <a:rPr lang="en-US" altLang="ko-K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 )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</a:rPr>
                  <a:t>From these results, we learn that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may satisfy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0.8 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≲1.0</m:t>
                    </m:r>
                  </m:oMath>
                </a14:m>
                <a:r>
                  <a:rPr lang="ko-KR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1"/>
                    </a:solidFill>
                  </a:rPr>
                  <a:t> to be consistent with the data in the QE region. 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34CE87-48D2-5134-384C-53A7F80E4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" y="4077072"/>
                <a:ext cx="9108504" cy="1754326"/>
              </a:xfrm>
              <a:prstGeom prst="rect">
                <a:avLst/>
              </a:prstGeom>
              <a:blipFill>
                <a:blip r:embed="rId3"/>
                <a:stretch>
                  <a:fillRect l="-535" t="-2083" r="-1004" b="-45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124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D56621-6823-CEDE-5DEF-AC9915C2FA51}"/>
                  </a:ext>
                </a:extLst>
              </p:cNvPr>
              <p:cNvSpPr txBox="1"/>
              <p:nvPr/>
            </p:nvSpPr>
            <p:spPr>
              <a:xfrm>
                <a:off x="0" y="44624"/>
                <a:ext cx="8964488" cy="540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200" b="1" dirty="0">
                    <a:solidFill>
                      <a:srgbClr val="FF66FF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Summary</a:t>
                </a:r>
                <a:r>
                  <a:rPr kumimoji="1" lang="en-US" altLang="ko-KR" sz="1700" b="1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</a:p>
              <a:p>
                <a:endParaRPr kumimoji="1" lang="en-US" altLang="ko-KR" sz="1700" b="1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solidFill>
                      <a:schemeClr val="tx1"/>
                    </a:solidFill>
                    <a:latin typeface="+mn-lt"/>
                    <a:ea typeface="굴림" panose="020B0600000101010101" pitchFamily="50" charset="-127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kumimoji="1" lang="en-US" altLang="ko-K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  <m:sup>
                        <m:r>
                          <a:rPr kumimoji="1" lang="en-US" altLang="ko-K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𝑠</m:t>
                        </m:r>
                      </m:sup>
                    </m:sSubSup>
                  </m:oMath>
                </a14:m>
                <a:r>
                  <a:rPr kumimoji="1" lang="en-US" altLang="ko-KR" dirty="0">
                    <a:solidFill>
                      <a:schemeClr val="tx1"/>
                    </a:solidFill>
                    <a:latin typeface="+mn-lt"/>
                    <a:ea typeface="굴림" panose="020B0600000101010101" pitchFamily="50" charset="-127"/>
                  </a:rPr>
                  <a:t>effects reduce the cross sections, but the resultant effects are only within a few percent because of the cancellation between the final protons and neutrons.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theoretical scaled total cross sections describe the old data like ANL77, BNL81, and so on, but are smaller than those of </a:t>
                </a:r>
                <a:r>
                  <a:rPr lang="en-US" altLang="ko-KR" dirty="0" err="1"/>
                  <a:t>MinBooNE</a:t>
                </a:r>
                <a:r>
                  <a:rPr lang="en-US" altLang="ko-KR" dirty="0"/>
                  <a:t> data about 30 %.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ko-KR" dirty="0">
                    <a:latin typeface="+mn-lt"/>
                    <a:ea typeface="굴림" panose="020B0600000101010101" pitchFamily="50" charset="-127"/>
                  </a:rPr>
                  <a:t>The axial current plays an important role in the neutrino scattering</a:t>
                </a:r>
                <a:r>
                  <a:rPr kumimoji="1" lang="en-US" altLang="ko-KR" b="1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effect of the charge radius of neutrino is very small less than 1%.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The  results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=2.13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overestimate the data 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region,  but those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=2.9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underestimate the data for </a:t>
                </a:r>
                <a:r>
                  <a:rPr lang="en-US" altLang="ko-KR" baseline="30000" dirty="0"/>
                  <a:t>12</a:t>
                </a:r>
                <a:r>
                  <a:rPr lang="en-US" altLang="ko-KR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The  results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=2.13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do not  describe the data at all ,  but those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=2.9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provide the data for </a:t>
                </a:r>
                <a:r>
                  <a:rPr lang="en-US" altLang="ko-KR" baseline="30000" dirty="0"/>
                  <a:t>12</a:t>
                </a:r>
                <a:r>
                  <a:rPr lang="en-US" altLang="ko-KR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The charge radius is  fixed to the value of Dresden II (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cm</a:t>
                </a:r>
                <a:r>
                  <a:rPr lang="en-US" altLang="ko-KR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)  and the values of magnetic moment are changed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=4.0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Larger values of magnetic moment are favorable for better agreement with data in the QE region.   ( about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0.3 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≲0.8</m:t>
                    </m:r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GeV</a:t>
                </a:r>
                <a:r>
                  <a:rPr lang="en-US" altLang="ko-KR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From these results, we learn that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may satisfy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0.8 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 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≲1.0</m:t>
                    </m:r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to be consistent with the data in the QE region.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The cross section is strongly sensitive to the magnetic moment. </a:t>
                </a:r>
                <a:endParaRPr lang="ko-KR" alt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D56621-6823-CEDE-5DEF-AC9915C2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8964488" cy="5401479"/>
              </a:xfrm>
              <a:prstGeom prst="rect">
                <a:avLst/>
              </a:prstGeom>
              <a:blipFill>
                <a:blip r:embed="rId2"/>
                <a:stretch>
                  <a:fillRect l="-884" t="-677" r="-612" b="-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79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492896"/>
            <a:ext cx="4356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Thank you for your attention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0042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62658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89400"/>
            <a:ext cx="63357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그룹 3"/>
          <p:cNvGrpSpPr>
            <a:grpSpLocks/>
          </p:cNvGrpSpPr>
          <p:nvPr/>
        </p:nvGrpSpPr>
        <p:grpSpPr bwMode="auto">
          <a:xfrm>
            <a:off x="7380288" y="4868863"/>
            <a:ext cx="1714500" cy="576262"/>
            <a:chOff x="7380288" y="4868863"/>
            <a:chExt cx="1714500" cy="576262"/>
          </a:xfrm>
        </p:grpSpPr>
        <p:sp>
          <p:nvSpPr>
            <p:cNvPr id="29705" name="AutoShape 7"/>
            <p:cNvSpPr>
              <a:spLocks noChangeArrowheads="1"/>
            </p:cNvSpPr>
            <p:nvPr/>
          </p:nvSpPr>
          <p:spPr bwMode="auto">
            <a:xfrm>
              <a:off x="7380288" y="4868863"/>
              <a:ext cx="287337" cy="57626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99FF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/>
            </a:p>
          </p:txBody>
        </p:sp>
        <p:grpSp>
          <p:nvGrpSpPr>
            <p:cNvPr id="29706" name="Group 9"/>
            <p:cNvGrpSpPr>
              <a:grpSpLocks/>
            </p:cNvGrpSpPr>
            <p:nvPr/>
          </p:nvGrpSpPr>
          <p:grpSpPr bwMode="auto">
            <a:xfrm>
              <a:off x="7716838" y="4908550"/>
              <a:ext cx="1377950" cy="427038"/>
              <a:chOff x="4909" y="3092"/>
              <a:chExt cx="868" cy="269"/>
            </a:xfrm>
          </p:grpSpPr>
          <p:sp>
            <p:nvSpPr>
              <p:cNvPr id="29707" name="Text Box 10"/>
              <p:cNvSpPr txBox="1">
                <a:spLocks noChangeArrowheads="1"/>
              </p:cNvSpPr>
              <p:nvPr/>
            </p:nvSpPr>
            <p:spPr bwMode="auto">
              <a:xfrm>
                <a:off x="4909" y="3092"/>
                <a:ext cx="86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200" b="1"/>
                  <a:t>A (</a:t>
                </a:r>
                <a:r>
                  <a:rPr lang="en-US" altLang="ko-KR" sz="2200" b="1">
                    <a:latin typeface="Symbol" panose="05050102010706020507" pitchFamily="18" charset="2"/>
                  </a:rPr>
                  <a:t>n</a:t>
                </a:r>
                <a:r>
                  <a:rPr lang="en-US" altLang="ko-KR" sz="2200" b="1" baseline="-25000">
                    <a:latin typeface="Symbol" panose="05050102010706020507" pitchFamily="18" charset="2"/>
                  </a:rPr>
                  <a:t>m</a:t>
                </a:r>
                <a:r>
                  <a:rPr lang="en-US" altLang="ko-KR" sz="2200" b="1"/>
                  <a:t>, </a:t>
                </a:r>
                <a:r>
                  <a:rPr lang="en-US" altLang="ko-KR" sz="2200" b="1">
                    <a:latin typeface="Symbol" panose="05050102010706020507" pitchFamily="18" charset="2"/>
                  </a:rPr>
                  <a:t>m</a:t>
                </a:r>
                <a:r>
                  <a:rPr lang="en-US" altLang="ko-KR" sz="2200" b="1" baseline="30000"/>
                  <a:t>+</a:t>
                </a:r>
                <a:r>
                  <a:rPr lang="en-US" altLang="ko-KR" sz="2200" b="1"/>
                  <a:t>)</a:t>
                </a:r>
              </a:p>
            </p:txBody>
          </p:sp>
          <p:sp>
            <p:nvSpPr>
              <p:cNvPr id="29708" name="Line 11"/>
              <p:cNvSpPr>
                <a:spLocks noChangeShapeType="1"/>
              </p:cNvSpPr>
              <p:nvPr/>
            </p:nvSpPr>
            <p:spPr bwMode="auto">
              <a:xfrm>
                <a:off x="5201" y="31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9701" name="그룹 8"/>
          <p:cNvGrpSpPr>
            <a:grpSpLocks/>
          </p:cNvGrpSpPr>
          <p:nvPr/>
        </p:nvGrpSpPr>
        <p:grpSpPr bwMode="auto">
          <a:xfrm>
            <a:off x="7380288" y="1989138"/>
            <a:ext cx="1665287" cy="576262"/>
            <a:chOff x="7380288" y="1989138"/>
            <a:chExt cx="1665287" cy="576262"/>
          </a:xfrm>
        </p:grpSpPr>
        <p:sp>
          <p:nvSpPr>
            <p:cNvPr id="29703" name="AutoShape 6"/>
            <p:cNvSpPr>
              <a:spLocks noChangeArrowheads="1"/>
            </p:cNvSpPr>
            <p:nvPr/>
          </p:nvSpPr>
          <p:spPr bwMode="auto">
            <a:xfrm>
              <a:off x="7380288" y="1989138"/>
              <a:ext cx="287337" cy="57626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99FF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7667625" y="2028825"/>
              <a:ext cx="137795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200" b="1"/>
                <a:t>A (</a:t>
              </a:r>
              <a:r>
                <a:rPr lang="en-US" altLang="ko-KR" sz="2200" b="1">
                  <a:latin typeface="Symbol" panose="05050102010706020507" pitchFamily="18" charset="2"/>
                </a:rPr>
                <a:t>n</a:t>
              </a:r>
              <a:r>
                <a:rPr lang="en-US" altLang="ko-KR" sz="2200" b="1" baseline="-25000">
                  <a:latin typeface="Symbol" panose="05050102010706020507" pitchFamily="18" charset="2"/>
                </a:rPr>
                <a:t>m</a:t>
              </a:r>
              <a:r>
                <a:rPr lang="en-US" altLang="ko-KR" sz="2200" b="1"/>
                <a:t>, </a:t>
              </a:r>
              <a:r>
                <a:rPr lang="en-US" altLang="ko-KR" sz="2200" b="1">
                  <a:latin typeface="Symbol" panose="05050102010706020507" pitchFamily="18" charset="2"/>
                </a:rPr>
                <a:t>m</a:t>
              </a:r>
              <a:r>
                <a:rPr lang="en-US" altLang="ko-KR" sz="2200" b="1" baseline="30000"/>
                <a:t>-</a:t>
              </a:r>
              <a:r>
                <a:rPr lang="en-US" altLang="ko-KR" sz="2200" b="1"/>
                <a:t>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652381-4BE8-4546-8DAD-F21D9102E5F9}"/>
              </a:ext>
            </a:extLst>
          </p:cNvPr>
          <p:cNvSpPr txBox="1"/>
          <p:nvPr/>
        </p:nvSpPr>
        <p:spPr>
          <a:xfrm>
            <a:off x="827088" y="476250"/>
            <a:ext cx="4756150" cy="400050"/>
          </a:xfrm>
          <a:prstGeom prst="rect">
            <a:avLst/>
          </a:prstGeom>
          <a:solidFill>
            <a:srgbClr val="99FF66"/>
          </a:solidFill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b="1" dirty="0">
                <a:latin typeface="+mn-ea"/>
                <a:ea typeface="+mn-ea"/>
              </a:rPr>
              <a:t>Coulomb effect for total cross section </a:t>
            </a:r>
            <a:endParaRPr lang="ko-KR" altLang="en-US" sz="2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350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793749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latin typeface="+mn-lt"/>
              </a:rPr>
              <a:t>Questions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neutrino mass hierarchy.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oscillation parameter.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CP-violation.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Dirac or </a:t>
            </a:r>
            <a:r>
              <a:rPr lang="en-US" altLang="ko-KR" sz="2000" dirty="0" err="1">
                <a:latin typeface="+mn-lt"/>
              </a:rPr>
              <a:t>Majorana</a:t>
            </a:r>
            <a:r>
              <a:rPr lang="en-US" altLang="ko-KR" sz="2000" dirty="0">
                <a:latin typeface="+mn-lt"/>
              </a:rPr>
              <a:t> particle.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+mn-lt"/>
            </a:endParaRPr>
          </a:p>
          <a:p>
            <a:r>
              <a:rPr lang="en-US" altLang="ko-KR" sz="2000" dirty="0">
                <a:latin typeface="+mn-lt"/>
              </a:rPr>
              <a:t>Experiments 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Since </a:t>
            </a:r>
            <a:r>
              <a:rPr lang="en-US" altLang="ko-KR" sz="2000" dirty="0" err="1">
                <a:latin typeface="+mn-lt"/>
              </a:rPr>
              <a:t>Kamiokande</a:t>
            </a:r>
            <a:r>
              <a:rPr lang="en-US" altLang="ko-KR" sz="2000" dirty="0">
                <a:latin typeface="+mn-lt"/>
              </a:rPr>
              <a:t>, interests for the neutrino have widely increased.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Several experiments have been running or performed at BNL, NOMAD, </a:t>
            </a:r>
          </a:p>
          <a:p>
            <a:pPr eaLnBrk="1" hangingPunct="1"/>
            <a:r>
              <a:rPr lang="en-US" altLang="ko-KR" sz="2000" dirty="0">
                <a:latin typeface="+mn-lt"/>
              </a:rPr>
              <a:t>      </a:t>
            </a:r>
            <a:r>
              <a:rPr lang="en-US" altLang="ko-KR" sz="2000" dirty="0" err="1">
                <a:latin typeface="+mn-lt"/>
              </a:rPr>
              <a:t>MiniBooNE</a:t>
            </a:r>
            <a:r>
              <a:rPr lang="en-US" altLang="ko-KR" sz="2000" dirty="0">
                <a:latin typeface="+mn-lt"/>
              </a:rPr>
              <a:t>, </a:t>
            </a:r>
            <a:r>
              <a:rPr lang="en-US" altLang="ko-KR" sz="2000" dirty="0" err="1">
                <a:latin typeface="+mn-lt"/>
              </a:rPr>
              <a:t>SciBooNE</a:t>
            </a:r>
            <a:r>
              <a:rPr lang="en-US" altLang="ko-KR" sz="2000" dirty="0">
                <a:latin typeface="+mn-lt"/>
              </a:rPr>
              <a:t>, </a:t>
            </a:r>
            <a:r>
              <a:rPr lang="en-US" altLang="ko-KR" sz="2000" dirty="0" err="1">
                <a:latin typeface="+mn-lt"/>
              </a:rPr>
              <a:t>MINERnA</a:t>
            </a:r>
            <a:r>
              <a:rPr lang="en-US" altLang="ko-KR" sz="2000" dirty="0">
                <a:latin typeface="+mn-lt"/>
              </a:rPr>
              <a:t>, MINOS, T2K, </a:t>
            </a:r>
            <a:r>
              <a:rPr lang="en-US" altLang="ko-KR" sz="2000" dirty="0" err="1">
                <a:latin typeface="+mn-lt"/>
              </a:rPr>
              <a:t>NOnA</a:t>
            </a:r>
            <a:r>
              <a:rPr lang="en-US" altLang="ko-KR" sz="2000" dirty="0">
                <a:latin typeface="+mn-lt"/>
              </a:rPr>
              <a:t>, DUNE, and etc.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08653"/>
            <a:ext cx="5544616" cy="33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94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276872"/>
            <a:ext cx="7200800" cy="4518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170192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KDAR data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704" y="175057"/>
            <a:ext cx="356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→ relativistic Fermi gas model (RFG)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171" y="767052"/>
                <a:ext cx="4955587" cy="122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blue cross-shaded : Pauli blocking region</a:t>
                </a:r>
              </a:p>
              <a:p>
                <a:r>
                  <a:rPr lang="en-US" altLang="ko-KR" dirty="0"/>
                  <a:t>solid orange line : quasi-elastic peak </a:t>
                </a:r>
              </a:p>
              <a:p>
                <a:r>
                  <a:rPr lang="en-US" altLang="ko-KR" dirty="0"/>
                  <a:t>dotted black line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altLang="ko-KR" dirty="0"/>
                  <a:t> </a:t>
                </a:r>
              </a:p>
              <a:p>
                <a:r>
                  <a:rPr lang="en-US" altLang="ko-KR" dirty="0"/>
                  <a:t>RFG response is nonzero between dashed blue line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1" y="767052"/>
                <a:ext cx="4955587" cy="1222642"/>
              </a:xfrm>
              <a:prstGeom prst="rect">
                <a:avLst/>
              </a:prstGeom>
              <a:blipFill>
                <a:blip r:embed="rId3"/>
                <a:stretch>
                  <a:fillRect l="-1108" t="-3000" r="-246" b="-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0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180" y="24838"/>
                <a:ext cx="8851590" cy="6911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altLang="ko-KR" sz="1700" dirty="0"/>
                  <a:t>The BNL reported that a value of the </a:t>
                </a:r>
                <a:r>
                  <a:rPr lang="en-US" altLang="ko-KR" sz="1700" dirty="0">
                    <a:solidFill>
                      <a:srgbClr val="33CCFF"/>
                    </a:solidFill>
                  </a:rPr>
                  <a:t>strange axial  vector  form factor </a:t>
                </a:r>
                <a:r>
                  <a:rPr lang="en-US" altLang="ko-KR" sz="1700" dirty="0"/>
                  <a:t>of the nucleon </a:t>
                </a:r>
                <a:r>
                  <a:rPr lang="en-US" altLang="ko-KR" sz="1700" dirty="0">
                    <a:solidFill>
                      <a:srgbClr val="33CCFF"/>
                    </a:solidFill>
                  </a:rPr>
                  <a:t>does not </a:t>
                </a:r>
              </a:p>
              <a:p>
                <a:pPr eaLnBrk="1" hangingPunct="1"/>
                <a:r>
                  <a:rPr lang="en-US" altLang="ko-KR" sz="1700" dirty="0">
                    <a:solidFill>
                      <a:srgbClr val="33CCFF"/>
                    </a:solidFill>
                  </a:rPr>
                  <a:t>have a zero</a:t>
                </a:r>
                <a:r>
                  <a:rPr lang="en-US" altLang="ko-KR" sz="1700" dirty="0"/>
                  <a:t> value through neutrino scattering.  </a:t>
                </a:r>
              </a:p>
              <a:p>
                <a:pPr eaLnBrk="1" hangingPunct="1"/>
                <a:endParaRPr lang="en-US" altLang="ko-KR" sz="1700" dirty="0"/>
              </a:p>
              <a:p>
                <a:pPr eaLnBrk="1" hangingPunct="1"/>
                <a:r>
                  <a:rPr lang="en-US" altLang="ko-KR" sz="1700" dirty="0">
                    <a:latin typeface="+mn-lt"/>
                  </a:rPr>
                  <a:t>At NOMAD, the axial mass was measured with 1.05</a:t>
                </a:r>
                <a14:m>
                  <m:oMath xmlns:m="http://schemas.openxmlformats.org/officeDocument/2006/math">
                    <m:r>
                      <a:rPr lang="en-US" altLang="ko-KR" sz="1700" i="1" smtClean="0">
                        <a:latin typeface="+mn-lt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ko-KR" sz="1700" b="0" i="1" smtClean="0">
                        <a:latin typeface="+mn-lt"/>
                        <a:ea typeface="Cambria Math" panose="02040503050406030204" pitchFamily="18" charset="0"/>
                      </a:rPr>
                      <m:t>0.02</m:t>
                    </m:r>
                    <m:d>
                      <m:dPr>
                        <m:ctrlPr>
                          <a:rPr lang="en-US" altLang="ko-KR" sz="1700" b="0" i="1" smtClean="0">
                            <a:latin typeface="+mn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700" b="0" i="1" smtClean="0">
                            <a:latin typeface="+mn-lt"/>
                            <a:ea typeface="Cambria Math" panose="02040503050406030204" pitchFamily="18" charset="0"/>
                          </a:rPr>
                          <m:t>𝑠𝑡𝑎𝑡</m:t>
                        </m:r>
                      </m:e>
                    </m:d>
                    <m:r>
                      <a:rPr lang="en-US" altLang="ko-KR" sz="1700" b="0" i="1" smtClean="0">
                        <a:latin typeface="+mn-lt"/>
                        <a:ea typeface="Cambria Math" panose="02040503050406030204" pitchFamily="18" charset="0"/>
                      </a:rPr>
                      <m:t>±0.06(</m:t>
                    </m:r>
                    <m:r>
                      <a:rPr lang="en-US" altLang="ko-KR" sz="1700" b="0" i="1" smtClean="0">
                        <a:latin typeface="+mn-lt"/>
                        <a:ea typeface="Cambria Math" panose="02040503050406030204" pitchFamily="18" charset="0"/>
                      </a:rPr>
                      <m:t>𝑠𝑦𝑠𝑡</m:t>
                    </m:r>
                    <m:r>
                      <a:rPr lang="en-US" altLang="ko-KR" sz="1700" b="0" i="1" smtClean="0">
                        <a:latin typeface="+mn-lt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700" dirty="0">
                    <a:latin typeface="+mn-lt"/>
                  </a:rPr>
                  <a:t> GeV </a:t>
                </a:r>
              </a:p>
              <a:p>
                <a:pPr eaLnBrk="1" hangingPunct="1"/>
                <a:r>
                  <a:rPr lang="en-US" altLang="ko-KR" sz="1700" dirty="0">
                    <a:latin typeface="+mn-lt"/>
                  </a:rPr>
                  <a:t>through charged-current  quasi-elastic (CCQE) reaction</a:t>
                </a:r>
                <a:r>
                  <a:rPr lang="en-US" altLang="ko-KR" sz="1700" dirty="0"/>
                  <a:t>.</a:t>
                </a:r>
              </a:p>
              <a:p>
                <a:pPr eaLnBrk="1" hangingPunct="1"/>
                <a:endParaRPr lang="en-US" altLang="ko-KR" sz="1700" dirty="0"/>
              </a:p>
              <a:p>
                <a:pPr eaLnBrk="1" hangingPunct="1"/>
                <a:r>
                  <a:rPr lang="en-US" altLang="ko-KR" sz="1700" dirty="0" err="1"/>
                  <a:t>MiniBooNE</a:t>
                </a:r>
                <a:r>
                  <a:rPr lang="en-US" altLang="ko-KR" sz="1700" dirty="0"/>
                  <a:t> extracted the different values of axial  mass (1.39 GeV) from the CCQE scattering </a:t>
                </a:r>
              </a:p>
              <a:p>
                <a:pPr eaLnBrk="1" hangingPunct="1"/>
                <a:r>
                  <a:rPr lang="en-US" altLang="ko-KR" sz="1700" dirty="0"/>
                  <a:t>and strange axial form factor (0.08) from neutral-current elastic (NCE) scattering. </a:t>
                </a:r>
              </a:p>
              <a:p>
                <a:pPr eaLnBrk="1" hangingPunct="1"/>
                <a:endParaRPr lang="en-US" altLang="ko-KR" sz="1700" dirty="0"/>
              </a:p>
              <a:p>
                <a:pPr eaLnBrk="1" hangingPunct="1"/>
                <a:r>
                  <a:rPr lang="en-US" altLang="ko-KR" sz="1700" dirty="0"/>
                  <a:t>A new CC cross section with monoenergetic neutrino at 236 MeV was measured </a:t>
                </a:r>
              </a:p>
              <a:p>
                <a:pPr eaLnBrk="1" hangingPunct="1"/>
                <a:r>
                  <a:rPr lang="en-US" altLang="ko-KR" sz="1700" dirty="0"/>
                  <a:t>at </a:t>
                </a:r>
                <a:r>
                  <a:rPr lang="en-US" altLang="ko-KR" sz="1700" dirty="0" err="1"/>
                  <a:t>MiniBooNE</a:t>
                </a:r>
                <a:r>
                  <a:rPr lang="en-US" altLang="ko-KR" sz="1700" dirty="0"/>
                  <a:t> generated from the decay of kaon at rest (KDAR).</a:t>
                </a:r>
              </a:p>
              <a:p>
                <a:pPr eaLnBrk="1" hangingPunct="1"/>
                <a:endParaRPr lang="en-US" altLang="ko-KR" sz="1700" dirty="0"/>
              </a:p>
              <a:p>
                <a:pPr eaLnBrk="1" hangingPunct="1"/>
                <a:r>
                  <a:rPr lang="en-US" altLang="ko-KR" sz="1700" dirty="0"/>
                  <a:t>The muon neutrino CC cross sections were measured with both NEUT-and NUANCE-based</a:t>
                </a:r>
              </a:p>
              <a:p>
                <a:pPr eaLnBrk="1" hangingPunct="1"/>
                <a:r>
                  <a:rPr lang="en-US" altLang="ko-KR" sz="1700" dirty="0"/>
                  <a:t>simulations at </a:t>
                </a:r>
                <a:r>
                  <a:rPr lang="en-US" altLang="ko-KR" sz="1700" dirty="0" err="1"/>
                  <a:t>SciBooNE</a:t>
                </a:r>
                <a:r>
                  <a:rPr lang="en-US" altLang="ko-KR" sz="1700" dirty="0"/>
                  <a:t>. </a:t>
                </a:r>
              </a:p>
              <a:p>
                <a:pPr eaLnBrk="1" hangingPunct="1"/>
                <a:endParaRPr lang="en-US" altLang="ko-KR" sz="1700" dirty="0"/>
              </a:p>
              <a:p>
                <a:pPr eaLnBrk="1" hangingPunct="1"/>
                <a:r>
                  <a:rPr lang="en-US" altLang="ko-KR" sz="1700" dirty="0">
                    <a:latin typeface="+mn-lt"/>
                  </a:rPr>
                  <a:t>The axial mass (=0.99 GeV) was obtained at </a:t>
                </a:r>
                <a:r>
                  <a:rPr lang="en-US" altLang="ko-KR" sz="1700" dirty="0" err="1">
                    <a:latin typeface="+mn-lt"/>
                  </a:rPr>
                  <a:t>MINERnA</a:t>
                </a:r>
                <a:r>
                  <a:rPr lang="en-US" altLang="ko-KR" sz="1700" dirty="0">
                    <a:latin typeface="+mn-lt"/>
                  </a:rPr>
                  <a:t>  in the NUMI neutrino beam</a:t>
                </a:r>
                <a:r>
                  <a:rPr lang="en-US" altLang="ko-KR" sz="1700" dirty="0"/>
                  <a:t>.</a:t>
                </a:r>
              </a:p>
              <a:p>
                <a:pPr eaLnBrk="1" hangingPunct="1"/>
                <a:endParaRPr lang="en-US" altLang="ko-KR" sz="1700" dirty="0"/>
              </a:p>
              <a:p>
                <a:pPr eaLnBrk="1" hangingPunct="1"/>
                <a:r>
                  <a:rPr lang="en-US" altLang="ko-KR" sz="1700" dirty="0">
                    <a:latin typeface="+mn-lt"/>
                  </a:rPr>
                  <a:t>At MINOS, the other value of axial mass was measured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700" b="0" i="1" smtClean="0">
                            <a:latin typeface="+mn-lt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+mn-lt"/>
                          </a:rPr>
                          <m:t>1.23</m:t>
                        </m:r>
                      </m:e>
                      <m:sub>
                        <m:r>
                          <a:rPr lang="en-US" altLang="ko-KR" sz="1700" b="0" i="1" smtClean="0">
                            <a:latin typeface="+mn-lt"/>
                          </a:rPr>
                          <m:t>−0.09</m:t>
                        </m:r>
                      </m:sub>
                      <m:sup>
                        <m:r>
                          <a:rPr lang="en-US" altLang="ko-KR" sz="1700" b="0" i="1" smtClean="0">
                            <a:latin typeface="+mn-lt"/>
                          </a:rPr>
                          <m:t>+0.13</m:t>
                        </m:r>
                      </m:sup>
                    </m:sSubSup>
                    <m:sSubSup>
                      <m:sSubSupPr>
                        <m:ctrlPr>
                          <a:rPr lang="en-US" altLang="ko-KR" sz="1700" b="0" i="1" smtClean="0">
                            <a:latin typeface="+mn-lt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ko-KR" sz="1700" b="0" i="1" smtClean="0">
                                <a:latin typeface="+mn-lt"/>
                              </a:rPr>
                            </m:ctrlPr>
                          </m:dPr>
                          <m:e>
                            <m:r>
                              <a:rPr lang="en-US" altLang="ko-KR" sz="1700" b="0" i="1" smtClean="0">
                                <a:latin typeface="+mn-lt"/>
                              </a:rPr>
                              <m:t>𝑓𝑖𝑡</m:t>
                            </m:r>
                          </m:e>
                        </m:d>
                      </m:e>
                      <m:sub>
                        <m:r>
                          <a:rPr lang="en-US" altLang="ko-KR" sz="1700" b="0" i="1" smtClean="0">
                            <a:latin typeface="+mn-lt"/>
                          </a:rPr>
                          <m:t>−0.15</m:t>
                        </m:r>
                      </m:sub>
                      <m:sup>
                        <m:r>
                          <a:rPr lang="en-US" altLang="ko-KR" sz="1700" b="0" i="1" smtClean="0">
                            <a:latin typeface="+mn-lt"/>
                          </a:rPr>
                          <m:t>+0.12</m:t>
                        </m:r>
                      </m:sup>
                    </m:sSubSup>
                    <m:r>
                      <a:rPr lang="en-US" altLang="ko-KR" sz="1700" b="0" i="1" smtClean="0">
                        <a:latin typeface="+mn-lt"/>
                      </a:rPr>
                      <m:t>(</m:t>
                    </m:r>
                    <m:r>
                      <a:rPr lang="en-US" altLang="ko-KR" sz="1700" b="0" i="1" smtClean="0">
                        <a:latin typeface="+mn-lt"/>
                      </a:rPr>
                      <m:t>𝑠𝑦𝑠𝑡</m:t>
                    </m:r>
                    <m:r>
                      <a:rPr lang="en-US" altLang="ko-KR" sz="1700" b="0" i="1" smtClean="0">
                        <a:latin typeface="+mn-lt"/>
                      </a:rPr>
                      <m:t>)</m:t>
                    </m:r>
                  </m:oMath>
                </a14:m>
                <a:r>
                  <a:rPr lang="en-US" altLang="ko-KR" sz="1700" dirty="0">
                    <a:latin typeface="+mn-lt"/>
                  </a:rPr>
                  <a:t> GeV </a:t>
                </a:r>
              </a:p>
              <a:p>
                <a:pPr eaLnBrk="1" hangingPunct="1"/>
                <a:r>
                  <a:rPr lang="en-US" altLang="ko-KR" sz="1700" dirty="0">
                    <a:latin typeface="+mn-lt"/>
                  </a:rPr>
                  <a:t>off </a:t>
                </a:r>
                <a:r>
                  <a:rPr lang="en-US" altLang="ko-KR" sz="1700" baseline="30000" dirty="0">
                    <a:latin typeface="+mn-lt"/>
                  </a:rPr>
                  <a:t>56</a:t>
                </a:r>
                <a:r>
                  <a:rPr lang="en-US" altLang="ko-KR" sz="1700" dirty="0">
                    <a:latin typeface="+mn-lt"/>
                  </a:rPr>
                  <a:t>Fe with the average energy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700" i="1" smtClean="0">
                            <a:latin typeface="+mn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700" i="1" smtClean="0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altLang="ko-KR" sz="1700" b="0" i="1" smtClean="0">
                                <a:latin typeface="+mn-lt"/>
                              </a:rPr>
                              <m:t>𝐸</m:t>
                            </m:r>
                          </m:e>
                          <m:sub>
                            <m:r>
                              <a:rPr lang="ko-KR" altLang="en-US" sz="1700" i="1" smtClean="0">
                                <a:latin typeface="+mn-lt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altLang="ko-KR" sz="1700" b="0" i="1" smtClean="0">
                        <a:latin typeface="+mn-lt"/>
                      </a:rPr>
                      <m:t>=2.79</m:t>
                    </m:r>
                  </m:oMath>
                </a14:m>
                <a:r>
                  <a:rPr lang="en-US" altLang="ko-KR" sz="1700" dirty="0">
                    <a:latin typeface="+mn-lt"/>
                  </a:rPr>
                  <a:t> GeV.</a:t>
                </a:r>
              </a:p>
              <a:p>
                <a:pPr eaLnBrk="1" hangingPunct="1"/>
                <a:endParaRPr lang="en-US" altLang="ko-KR" sz="1700" dirty="0">
                  <a:latin typeface="+mn-lt"/>
                </a:endParaRPr>
              </a:p>
              <a:p>
                <a:pPr eaLnBrk="1" hangingPunct="1"/>
                <a:r>
                  <a:rPr lang="en-US" altLang="ko-KR" sz="1700" dirty="0">
                    <a:latin typeface="+mn-lt"/>
                  </a:rPr>
                  <a:t>At T2K, the axial mass was measured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700" i="1" smtClean="0">
                            <a:latin typeface="+mn-lt"/>
                          </a:rPr>
                        </m:ctrlPr>
                      </m:sSubSupPr>
                      <m:e>
                        <m:r>
                          <a:rPr lang="en-US" altLang="ko-KR" sz="1700" b="0" i="1" smtClean="0">
                            <a:latin typeface="+mn-lt"/>
                          </a:rPr>
                          <m:t>1.26</m:t>
                        </m:r>
                      </m:e>
                      <m:sub>
                        <m:r>
                          <a:rPr lang="en-US" altLang="ko-KR" sz="1700" b="0" i="1" smtClean="0">
                            <a:latin typeface="+mn-lt"/>
                          </a:rPr>
                          <m:t>−0.18</m:t>
                        </m:r>
                      </m:sub>
                      <m:sup>
                        <m:r>
                          <a:rPr lang="en-US" altLang="ko-KR" sz="1700" b="0" i="1" smtClean="0">
                            <a:latin typeface="+mn-lt"/>
                          </a:rPr>
                          <m:t>+0.21</m:t>
                        </m:r>
                      </m:sup>
                    </m:sSubSup>
                  </m:oMath>
                </a14:m>
                <a:r>
                  <a:rPr lang="en-US" altLang="ko-KR" sz="1700" dirty="0">
                    <a:latin typeface="+mn-lt"/>
                  </a:rPr>
                  <a:t> GeV without pion in the final sate. </a:t>
                </a:r>
              </a:p>
              <a:p>
                <a:pPr eaLnBrk="1" hangingPunct="1"/>
                <a:endParaRPr lang="en-US" altLang="ko-KR" sz="1700" dirty="0">
                  <a:latin typeface="+mn-lt"/>
                </a:endParaRPr>
              </a:p>
              <a:p>
                <a:pPr eaLnBrk="1" hangingPunct="1"/>
                <a:r>
                  <a:rPr lang="en-US" altLang="ko-KR" sz="1700" dirty="0">
                    <a:latin typeface="+mn-lt"/>
                  </a:rPr>
                  <a:t>At </a:t>
                </a:r>
                <a:r>
                  <a:rPr lang="en-US" altLang="ko-KR" sz="1700" dirty="0" err="1">
                    <a:latin typeface="+mn-lt"/>
                  </a:rPr>
                  <a:t>MicroBooNE</a:t>
                </a:r>
                <a:r>
                  <a:rPr lang="en-US" altLang="ko-KR" sz="1700" dirty="0">
                    <a:latin typeface="+mn-lt"/>
                  </a:rPr>
                  <a:t>, the CCQE reaction was performed on </a:t>
                </a:r>
                <a:r>
                  <a:rPr lang="en-US" altLang="ko-KR" sz="1700" baseline="30000" dirty="0">
                    <a:latin typeface="+mn-lt"/>
                  </a:rPr>
                  <a:t>40</a:t>
                </a:r>
                <a:r>
                  <a:rPr lang="en-US" altLang="ko-KR" sz="1700" dirty="0">
                    <a:latin typeface="+mn-lt"/>
                  </a:rPr>
                  <a:t>Ar for various kinematics. </a:t>
                </a:r>
              </a:p>
              <a:p>
                <a:pPr eaLnBrk="1" hangingPunct="1"/>
                <a:endParaRPr lang="en-US" altLang="ko-KR" sz="1700" dirty="0">
                  <a:latin typeface="+mn-lt"/>
                </a:endParaRPr>
              </a:p>
              <a:p>
                <a:r>
                  <a:rPr lang="en-US" altLang="ko-KR" sz="1700" dirty="0">
                    <a:latin typeface="+mn-lt"/>
                    <a:ea typeface="굴림" panose="020B0600000101010101" pitchFamily="50" charset="-127"/>
                  </a:rPr>
                  <a:t>In particular, the quasi-elastic and quasi-elastic-like cross sections were measured  from </a:t>
                </a:r>
                <a:r>
                  <a:rPr lang="en-US" altLang="ko-KR" sz="1700" dirty="0" err="1">
                    <a:latin typeface="+mn-lt"/>
                    <a:ea typeface="굴림" panose="020B0600000101010101" pitchFamily="50" charset="-127"/>
                  </a:rPr>
                  <a:t>MINER</a:t>
                </a:r>
                <a:r>
                  <a:rPr lang="en-US" altLang="ko-KR" sz="1700" dirty="0" err="1">
                    <a:latin typeface="Symbol" panose="05050102010706020507" pitchFamily="18" charset="2"/>
                    <a:ea typeface="굴림" panose="020B0600000101010101" pitchFamily="50" charset="-127"/>
                  </a:rPr>
                  <a:t>n</a:t>
                </a:r>
                <a:r>
                  <a:rPr lang="en-US" altLang="ko-KR" sz="1700" dirty="0" err="1">
                    <a:latin typeface="+mn-lt"/>
                    <a:ea typeface="굴림" panose="020B0600000101010101" pitchFamily="50" charset="-127"/>
                  </a:rPr>
                  <a:t>A</a:t>
                </a:r>
                <a:r>
                  <a:rPr lang="en-US" altLang="ko-KR" sz="1700" dirty="0">
                    <a:latin typeface="+mn-lt"/>
                    <a:ea typeface="굴림" panose="020B0600000101010101" pitchFamily="50" charset="-127"/>
                  </a:rPr>
                  <a:t> </a:t>
                </a:r>
              </a:p>
              <a:p>
                <a:r>
                  <a:rPr lang="en-US" altLang="ko-KR" sz="1700" dirty="0">
                    <a:latin typeface="+mn-lt"/>
                    <a:ea typeface="굴림" panose="020B0600000101010101" pitchFamily="50" charset="-127"/>
                  </a:rPr>
                  <a:t>at various kinematics on hydrocarbon</a:t>
                </a:r>
                <a:endParaRPr lang="en-US" altLang="ko-KR" sz="17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" y="24838"/>
                <a:ext cx="8851590" cy="6911700"/>
              </a:xfrm>
              <a:prstGeom prst="rect">
                <a:avLst/>
              </a:prstGeom>
              <a:blipFill>
                <a:blip r:embed="rId2"/>
                <a:stretch>
                  <a:fillRect l="-482" t="-265" b="-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05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" y="1412776"/>
            <a:ext cx="8763000" cy="3600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4" y="996080"/>
            <a:ext cx="6589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Main neutrino interaction channels in different energy ranges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9729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그룹 5"/>
          <p:cNvGrpSpPr>
            <a:grpSpLocks/>
          </p:cNvGrpSpPr>
          <p:nvPr/>
        </p:nvGrpSpPr>
        <p:grpSpPr bwMode="auto">
          <a:xfrm>
            <a:off x="323850" y="765175"/>
            <a:ext cx="8424863" cy="5543550"/>
            <a:chOff x="323528" y="764704"/>
            <a:chExt cx="8424936" cy="5544616"/>
          </a:xfrm>
        </p:grpSpPr>
        <p:grpSp>
          <p:nvGrpSpPr>
            <p:cNvPr id="9219" name="그룹 3"/>
            <p:cNvGrpSpPr>
              <a:grpSpLocks/>
            </p:cNvGrpSpPr>
            <p:nvPr/>
          </p:nvGrpSpPr>
          <p:grpSpPr bwMode="auto">
            <a:xfrm>
              <a:off x="323528" y="764704"/>
              <a:ext cx="8424936" cy="5544616"/>
              <a:chOff x="323528" y="764704"/>
              <a:chExt cx="8424936" cy="5544616"/>
            </a:xfrm>
          </p:grpSpPr>
          <p:grpSp>
            <p:nvGrpSpPr>
              <p:cNvPr id="9221" name="그룹 4"/>
              <p:cNvGrpSpPr>
                <a:grpSpLocks/>
              </p:cNvGrpSpPr>
              <p:nvPr/>
            </p:nvGrpSpPr>
            <p:grpSpPr bwMode="auto">
              <a:xfrm>
                <a:off x="323528" y="764704"/>
                <a:ext cx="8424936" cy="5544616"/>
                <a:chOff x="468313" y="908050"/>
                <a:chExt cx="7920037" cy="5073650"/>
              </a:xfrm>
            </p:grpSpPr>
            <p:grpSp>
              <p:nvGrpSpPr>
                <p:cNvPr id="9223" name="그룹 2"/>
                <p:cNvGrpSpPr>
                  <a:grpSpLocks/>
                </p:cNvGrpSpPr>
                <p:nvPr/>
              </p:nvGrpSpPr>
              <p:grpSpPr bwMode="auto">
                <a:xfrm>
                  <a:off x="468313" y="908050"/>
                  <a:ext cx="7920037" cy="5073650"/>
                  <a:chOff x="468313" y="908050"/>
                  <a:chExt cx="7920037" cy="5073650"/>
                </a:xfrm>
              </p:grpSpPr>
              <p:pic>
                <p:nvPicPr>
                  <p:cNvPr id="922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8313" y="908050"/>
                    <a:ext cx="7920037" cy="5073650"/>
                  </a:xfrm>
                  <a:prstGeom prst="rect">
                    <a:avLst/>
                  </a:prstGeom>
                  <a:solidFill>
                    <a:srgbClr val="FF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66AFC349-AE07-442D-80FE-0A88A5D592B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6180" y="2965406"/>
                    <a:ext cx="1459543" cy="399558"/>
                  </a:xfrm>
                  <a:prstGeom prst="rect">
                    <a:avLst/>
                  </a:prstGeom>
                  <a:solidFill>
                    <a:srgbClr val="FF66FF"/>
                  </a:solidFill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ko-KR" sz="20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Dip</a:t>
                    </a:r>
                    <a:r>
                      <a:rPr lang="ko-KR" altLang="en-US" sz="2000" b="1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rPr>
                      <a:t> </a:t>
                    </a:r>
                    <a:r>
                      <a:rPr lang="en-US" altLang="ko-KR" sz="20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region</a:t>
                    </a:r>
                    <a:endParaRPr lang="ko-KR" altLang="en-US" sz="2000" b="1" dirty="0">
                      <a:latin typeface="Ebrima" panose="02000000000000000000" pitchFamily="2" charset="0"/>
                      <a:ea typeface="+mn-ea"/>
                      <a:cs typeface="Ebrima" panose="02000000000000000000" pitchFamily="2" charset="0"/>
                    </a:endParaRPr>
                  </a:p>
                </p:txBody>
              </p:sp>
            </p:grpSp>
            <p:sp>
              <p:nvSpPr>
                <p:cNvPr id="9224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563888" y="4259916"/>
                  <a:ext cx="1800200" cy="707886"/>
                </a:xfrm>
                <a:prstGeom prst="rect">
                  <a:avLst/>
                </a:prstGeom>
                <a:solidFill>
                  <a:srgbClr val="FF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2000" b="1">
                      <a:latin typeface="Ebrima" panose="02000000000000000000" pitchFamily="2" charset="0"/>
                    </a:rPr>
                    <a:t>Quasi-elastic</a:t>
                  </a:r>
                </a:p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2000" b="1">
                      <a:latin typeface="Ebrima" panose="02000000000000000000" pitchFamily="2" charset="0"/>
                    </a:rPr>
                    <a:t>region</a:t>
                  </a:r>
                  <a:endParaRPr lang="ko-KR" altLang="en-US" sz="2000" b="1">
                    <a:latin typeface="Ebrima" panose="02000000000000000000" pitchFamily="2" charset="0"/>
                  </a:endParaRP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35EB92-F503-43F3-A29A-15DA8FA849F1}"/>
                  </a:ext>
                </a:extLst>
              </p:cNvPr>
              <p:cNvSpPr txBox="1"/>
              <p:nvPr/>
            </p:nvSpPr>
            <p:spPr>
              <a:xfrm>
                <a:off x="1628464" y="5372515"/>
                <a:ext cx="1987567" cy="770086"/>
              </a:xfrm>
              <a:prstGeom prst="rect">
                <a:avLst/>
              </a:prstGeom>
              <a:solidFill>
                <a:srgbClr val="FF66FF"/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Discrete</a:t>
                </a:r>
              </a:p>
              <a:p>
                <a:pPr>
                  <a:defRPr/>
                </a:pPr>
                <a:r>
                  <a:rPr lang="en-US" altLang="ko-KR" sz="2200" b="1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excited states</a:t>
                </a:r>
                <a:endParaRPr lang="ko-KR" altLang="en-US" sz="2200" b="1" dirty="0">
                  <a:latin typeface="Ebrima" panose="02000000000000000000" pitchFamily="2" charset="0"/>
                  <a:ea typeface="+mn-ea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9220" name="TextBox 4"/>
            <p:cNvSpPr txBox="1">
              <a:spLocks noChangeArrowheads="1"/>
            </p:cNvSpPr>
            <p:nvPr/>
          </p:nvSpPr>
          <p:spPr bwMode="auto">
            <a:xfrm>
              <a:off x="6411609" y="4521600"/>
              <a:ext cx="2332690" cy="430887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2200" b="1">
                  <a:latin typeface="Ebrima" panose="02000000000000000000" pitchFamily="2" charset="0"/>
                </a:rPr>
                <a:t>pion production</a:t>
              </a:r>
              <a:endParaRPr lang="ko-KR" altLang="en-US" sz="2200" b="1">
                <a:latin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21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0" y="1576"/>
            <a:ext cx="8940693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ko-KR" sz="2400" b="1" dirty="0">
                <a:solidFill>
                  <a:srgbClr val="A50021"/>
                </a:solidFill>
                <a:latin typeface="+mn-lt"/>
              </a:rPr>
              <a:t>Model</a:t>
            </a:r>
            <a:r>
              <a:rPr lang="en-US" altLang="ko-KR" sz="2200" b="1" dirty="0">
                <a:solidFill>
                  <a:srgbClr val="A50021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ko-KR" sz="22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ko-KR" sz="2000" dirty="0">
                <a:latin typeface="+mn-lt"/>
              </a:rPr>
              <a:t>Inclusive neutrino-nucleus scattering in quasi-elastic (QE) region (no detection of the knocked-out nucleon).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ko-KR" sz="2000" dirty="0">
                <a:latin typeface="+mn-lt"/>
              </a:rPr>
              <a:t>Use a relativistic single particle model ( </a:t>
            </a:r>
            <a:r>
              <a:rPr lang="en-US" altLang="ko-KR" sz="2000" dirty="0">
                <a:latin typeface="Symbol" panose="05050102010706020507" pitchFamily="18" charset="2"/>
              </a:rPr>
              <a:t>s - w </a:t>
            </a:r>
            <a:r>
              <a:rPr lang="en-US" altLang="ko-KR" sz="2000" dirty="0">
                <a:latin typeface="+mn-lt"/>
              </a:rPr>
              <a:t>model ) for bound nucleon.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SzPct val="45000"/>
              <a:buNone/>
            </a:pPr>
            <a:r>
              <a:rPr lang="en-US" altLang="ko-KR" sz="2000" dirty="0">
                <a:latin typeface="+mn-lt"/>
              </a:rPr>
              <a:t>Include the final state interaction (FSI) of the knocked-out nucleon by using relativistic mean field (RMF).</a:t>
            </a:r>
          </a:p>
          <a:p>
            <a:pPr eaLnBrk="1" hangingPunct="1">
              <a:spcBef>
                <a:spcPct val="0"/>
              </a:spcBef>
              <a:buSzPct val="45000"/>
              <a:buFontTx/>
              <a:buNone/>
            </a:pPr>
            <a:endParaRPr lang="en-US" altLang="ko-KR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SzPct val="50000"/>
              <a:buNone/>
            </a:pPr>
            <a:r>
              <a:rPr lang="en-US" altLang="ko-KR" sz="2000" dirty="0">
                <a:latin typeface="+mn-lt"/>
              </a:rPr>
              <a:t>Include the Coulomb effect of the outgoing lepton for the charged-current (CC).</a:t>
            </a:r>
          </a:p>
          <a:p>
            <a:pPr eaLnBrk="1" hangingPunct="1">
              <a:spcBef>
                <a:spcPct val="0"/>
              </a:spcBef>
              <a:buSzPct val="50000"/>
              <a:buNone/>
            </a:pPr>
            <a:endParaRPr lang="en-US" altLang="ko-KR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SzPct val="50000"/>
              <a:buNone/>
            </a:pPr>
            <a:r>
              <a:rPr lang="en-US" altLang="ko-KR" sz="2000" dirty="0">
                <a:latin typeface="+mn-lt"/>
              </a:rPr>
              <a:t>Investigate the contribution of the </a:t>
            </a:r>
            <a:r>
              <a:rPr lang="en-US" altLang="ko-KR" sz="2000" dirty="0">
                <a:solidFill>
                  <a:srgbClr val="33CCFF"/>
                </a:solidFill>
                <a:latin typeface="+mn-lt"/>
              </a:rPr>
              <a:t>axial mass and axial strange  form factor </a:t>
            </a:r>
            <a:r>
              <a:rPr lang="en-US" altLang="ko-KR" sz="2000" dirty="0">
                <a:latin typeface="+mn-lt"/>
              </a:rPr>
              <a:t>of weak current.</a:t>
            </a:r>
          </a:p>
          <a:p>
            <a:pPr eaLnBrk="1" hangingPunct="1">
              <a:spcBef>
                <a:spcPct val="0"/>
              </a:spcBef>
              <a:buSzPct val="50000"/>
              <a:buNone/>
            </a:pPr>
            <a:endParaRPr lang="en-US" altLang="ko-KR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>
                <a:latin typeface="+mn-lt"/>
              </a:rPr>
              <a:t>Investigate the effects of the proton and neutron emission.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>
                <a:latin typeface="+mn-lt"/>
              </a:rPr>
              <a:t>Study the effect of </a:t>
            </a:r>
            <a:r>
              <a:rPr lang="en-US" altLang="ko-KR" sz="2000" dirty="0">
                <a:solidFill>
                  <a:srgbClr val="33CCFF"/>
                </a:solidFill>
                <a:latin typeface="+mn-lt"/>
              </a:rPr>
              <a:t>neutrino electromagnetic </a:t>
            </a:r>
            <a:r>
              <a:rPr lang="en-US" altLang="ko-KR" sz="2000" dirty="0">
                <a:latin typeface="+mn-lt"/>
              </a:rPr>
              <a:t>properties.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200" b="1" dirty="0"/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03213" y="5233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234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1726755" cy="46166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2400" b="1" dirty="0">
                <a:solidFill>
                  <a:srgbClr val="0066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Kinematics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17550" y="1338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l-G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8196" name="그룹 60"/>
          <p:cNvGrpSpPr>
            <a:grpSpLocks/>
          </p:cNvGrpSpPr>
          <p:nvPr/>
        </p:nvGrpSpPr>
        <p:grpSpPr bwMode="auto">
          <a:xfrm>
            <a:off x="285750" y="2071688"/>
            <a:ext cx="8188325" cy="4103687"/>
            <a:chOff x="468313" y="2470151"/>
            <a:chExt cx="8188324" cy="4103688"/>
          </a:xfrm>
        </p:grpSpPr>
        <p:sp>
          <p:nvSpPr>
            <p:cNvPr id="8201" name="Line 28"/>
            <p:cNvSpPr>
              <a:spLocks noChangeShapeType="1"/>
            </p:cNvSpPr>
            <p:nvPr/>
          </p:nvSpPr>
          <p:spPr bwMode="auto">
            <a:xfrm>
              <a:off x="468313" y="6021388"/>
              <a:ext cx="5975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2" name="Line 29"/>
            <p:cNvSpPr>
              <a:spLocks noChangeShapeType="1"/>
            </p:cNvSpPr>
            <p:nvPr/>
          </p:nvSpPr>
          <p:spPr bwMode="auto">
            <a:xfrm flipH="1">
              <a:off x="468313" y="3814763"/>
              <a:ext cx="1890712" cy="2206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3" name="Line 30"/>
            <p:cNvSpPr>
              <a:spLocks noChangeShapeType="1"/>
            </p:cNvSpPr>
            <p:nvPr/>
          </p:nvSpPr>
          <p:spPr bwMode="auto">
            <a:xfrm>
              <a:off x="7697788" y="3814763"/>
              <a:ext cx="349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4" name="Line 31"/>
            <p:cNvSpPr>
              <a:spLocks noChangeShapeType="1"/>
            </p:cNvSpPr>
            <p:nvPr/>
          </p:nvSpPr>
          <p:spPr bwMode="auto">
            <a:xfrm>
              <a:off x="2311400" y="3814763"/>
              <a:ext cx="2168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5" name="Line 32"/>
            <p:cNvSpPr>
              <a:spLocks noChangeShapeType="1"/>
            </p:cNvSpPr>
            <p:nvPr/>
          </p:nvSpPr>
          <p:spPr bwMode="auto">
            <a:xfrm>
              <a:off x="6089650" y="6021388"/>
              <a:ext cx="1412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6" name="Line 33"/>
            <p:cNvSpPr>
              <a:spLocks noChangeShapeType="1"/>
            </p:cNvSpPr>
            <p:nvPr/>
          </p:nvSpPr>
          <p:spPr bwMode="auto">
            <a:xfrm>
              <a:off x="6159500" y="6021388"/>
              <a:ext cx="2809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7" name="Line 34"/>
            <p:cNvSpPr>
              <a:spLocks noChangeShapeType="1"/>
            </p:cNvSpPr>
            <p:nvPr/>
          </p:nvSpPr>
          <p:spPr bwMode="auto">
            <a:xfrm>
              <a:off x="6369050" y="6021388"/>
              <a:ext cx="211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8" name="Line 35"/>
            <p:cNvSpPr>
              <a:spLocks noChangeShapeType="1"/>
            </p:cNvSpPr>
            <p:nvPr/>
          </p:nvSpPr>
          <p:spPr bwMode="auto">
            <a:xfrm>
              <a:off x="6508750" y="6021388"/>
              <a:ext cx="350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9" name="Line 36"/>
            <p:cNvSpPr>
              <a:spLocks noChangeShapeType="1"/>
            </p:cNvSpPr>
            <p:nvPr/>
          </p:nvSpPr>
          <p:spPr bwMode="auto">
            <a:xfrm flipH="1">
              <a:off x="6859588" y="3814763"/>
              <a:ext cx="1187450" cy="2206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0" name="Line 37"/>
            <p:cNvSpPr>
              <a:spLocks noChangeShapeType="1"/>
            </p:cNvSpPr>
            <p:nvPr/>
          </p:nvSpPr>
          <p:spPr bwMode="auto">
            <a:xfrm>
              <a:off x="5600700" y="3263901"/>
              <a:ext cx="2097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1" name="Line 38"/>
            <p:cNvSpPr>
              <a:spLocks noChangeShapeType="1"/>
            </p:cNvSpPr>
            <p:nvPr/>
          </p:nvSpPr>
          <p:spPr bwMode="auto">
            <a:xfrm flipH="1">
              <a:off x="7138988" y="3263901"/>
              <a:ext cx="558800" cy="3309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2" name="Line 39"/>
            <p:cNvSpPr>
              <a:spLocks noChangeShapeType="1"/>
            </p:cNvSpPr>
            <p:nvPr/>
          </p:nvSpPr>
          <p:spPr bwMode="auto">
            <a:xfrm flipH="1">
              <a:off x="7629525" y="3814763"/>
              <a:ext cx="138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3" name="Line 40"/>
            <p:cNvSpPr>
              <a:spLocks noChangeShapeType="1"/>
            </p:cNvSpPr>
            <p:nvPr/>
          </p:nvSpPr>
          <p:spPr bwMode="auto">
            <a:xfrm flipH="1">
              <a:off x="4551363" y="6573838"/>
              <a:ext cx="2587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4" name="Line 41"/>
            <p:cNvSpPr>
              <a:spLocks noChangeShapeType="1"/>
            </p:cNvSpPr>
            <p:nvPr/>
          </p:nvSpPr>
          <p:spPr bwMode="auto">
            <a:xfrm flipV="1">
              <a:off x="4551363" y="6021388"/>
              <a:ext cx="139700" cy="55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5" name="Line 42"/>
            <p:cNvSpPr>
              <a:spLocks noChangeShapeType="1"/>
            </p:cNvSpPr>
            <p:nvPr/>
          </p:nvSpPr>
          <p:spPr bwMode="auto">
            <a:xfrm flipH="1">
              <a:off x="5319713" y="3263901"/>
              <a:ext cx="350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6" name="Line 43"/>
            <p:cNvSpPr>
              <a:spLocks noChangeShapeType="1"/>
            </p:cNvSpPr>
            <p:nvPr/>
          </p:nvSpPr>
          <p:spPr bwMode="auto">
            <a:xfrm flipH="1">
              <a:off x="4900613" y="3263901"/>
              <a:ext cx="419100" cy="1709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7" name="Line 44"/>
            <p:cNvSpPr>
              <a:spLocks noChangeShapeType="1"/>
            </p:cNvSpPr>
            <p:nvPr/>
          </p:nvSpPr>
          <p:spPr bwMode="auto">
            <a:xfrm>
              <a:off x="4411663" y="3814763"/>
              <a:ext cx="769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8" name="Line 45"/>
            <p:cNvSpPr>
              <a:spLocks noChangeShapeType="1"/>
            </p:cNvSpPr>
            <p:nvPr/>
          </p:nvSpPr>
          <p:spPr bwMode="auto">
            <a:xfrm flipH="1">
              <a:off x="8047038" y="3154363"/>
              <a:ext cx="420687" cy="66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9" name="Line 46"/>
            <p:cNvSpPr>
              <a:spLocks noChangeShapeType="1"/>
            </p:cNvSpPr>
            <p:nvPr/>
          </p:nvSpPr>
          <p:spPr bwMode="auto">
            <a:xfrm>
              <a:off x="4900613" y="4973638"/>
              <a:ext cx="34972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0" name="Line 47"/>
            <p:cNvSpPr>
              <a:spLocks noChangeShapeType="1"/>
            </p:cNvSpPr>
            <p:nvPr/>
          </p:nvSpPr>
          <p:spPr bwMode="auto">
            <a:xfrm flipV="1">
              <a:off x="4900613" y="2601913"/>
              <a:ext cx="0" cy="2316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1" name="Line 48"/>
            <p:cNvSpPr>
              <a:spLocks noChangeShapeType="1"/>
            </p:cNvSpPr>
            <p:nvPr/>
          </p:nvSpPr>
          <p:spPr bwMode="auto">
            <a:xfrm flipV="1">
              <a:off x="4900613" y="3981451"/>
              <a:ext cx="1819275" cy="992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2" name="Line 49"/>
            <p:cNvSpPr>
              <a:spLocks noChangeShapeType="1"/>
            </p:cNvSpPr>
            <p:nvPr/>
          </p:nvSpPr>
          <p:spPr bwMode="auto">
            <a:xfrm flipH="1">
              <a:off x="1962150" y="4973638"/>
              <a:ext cx="909637" cy="55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3" name="Line 50"/>
            <p:cNvSpPr>
              <a:spLocks noChangeShapeType="1"/>
            </p:cNvSpPr>
            <p:nvPr/>
          </p:nvSpPr>
          <p:spPr bwMode="auto">
            <a:xfrm flipH="1" flipV="1">
              <a:off x="2590800" y="4256088"/>
              <a:ext cx="280987" cy="717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4" name="Line 51"/>
            <p:cNvSpPr>
              <a:spLocks noChangeShapeType="1"/>
            </p:cNvSpPr>
            <p:nvPr/>
          </p:nvSpPr>
          <p:spPr bwMode="auto">
            <a:xfrm flipV="1">
              <a:off x="2871788" y="4311651"/>
              <a:ext cx="909637" cy="661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5" name="Oval 52"/>
            <p:cNvSpPr>
              <a:spLocks noChangeArrowheads="1"/>
            </p:cNvSpPr>
            <p:nvPr/>
          </p:nvSpPr>
          <p:spPr bwMode="auto">
            <a:xfrm>
              <a:off x="4551363" y="4699001"/>
              <a:ext cx="768350" cy="5508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226" name="Freeform 53"/>
            <p:cNvSpPr>
              <a:spLocks/>
            </p:cNvSpPr>
            <p:nvPr/>
          </p:nvSpPr>
          <p:spPr bwMode="auto">
            <a:xfrm>
              <a:off x="5353050" y="4743451"/>
              <a:ext cx="125412" cy="236538"/>
            </a:xfrm>
            <a:custGeom>
              <a:avLst/>
              <a:gdLst>
                <a:gd name="T0" fmla="*/ 0 w 82"/>
                <a:gd name="T1" fmla="*/ 0 h 194"/>
                <a:gd name="T2" fmla="*/ 2147483646 w 82"/>
                <a:gd name="T3" fmla="*/ 2147483646 h 194"/>
                <a:gd name="T4" fmla="*/ 0 60000 65536"/>
                <a:gd name="T5" fmla="*/ 0 60000 65536"/>
                <a:gd name="T6" fmla="*/ 0 w 82"/>
                <a:gd name="T7" fmla="*/ 0 h 194"/>
                <a:gd name="T8" fmla="*/ 82 w 82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" h="194">
                  <a:moveTo>
                    <a:pt x="0" y="0"/>
                  </a:moveTo>
                  <a:cubicBezTo>
                    <a:pt x="82" y="29"/>
                    <a:pt x="73" y="122"/>
                    <a:pt x="73" y="1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7" name="Freeform 54"/>
            <p:cNvSpPr>
              <a:spLocks/>
            </p:cNvSpPr>
            <p:nvPr/>
          </p:nvSpPr>
          <p:spPr bwMode="auto">
            <a:xfrm>
              <a:off x="7519988" y="4271963"/>
              <a:ext cx="212725" cy="63500"/>
            </a:xfrm>
            <a:custGeom>
              <a:avLst/>
              <a:gdLst>
                <a:gd name="T0" fmla="*/ 0 w 137"/>
                <a:gd name="T1" fmla="*/ 2147483646 h 53"/>
                <a:gd name="T2" fmla="*/ 2147483646 w 137"/>
                <a:gd name="T3" fmla="*/ 0 h 53"/>
                <a:gd name="T4" fmla="*/ 2147483646 w 137"/>
                <a:gd name="T5" fmla="*/ 2147483646 h 53"/>
                <a:gd name="T6" fmla="*/ 2147483646 w 137"/>
                <a:gd name="T7" fmla="*/ 2147483646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53"/>
                <a:gd name="T14" fmla="*/ 137 w 137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53">
                  <a:moveTo>
                    <a:pt x="0" y="33"/>
                  </a:moveTo>
                  <a:cubicBezTo>
                    <a:pt x="17" y="17"/>
                    <a:pt x="24" y="7"/>
                    <a:pt x="47" y="0"/>
                  </a:cubicBezTo>
                  <a:cubicBezTo>
                    <a:pt x="102" y="8"/>
                    <a:pt x="79" y="14"/>
                    <a:pt x="121" y="26"/>
                  </a:cubicBezTo>
                  <a:cubicBezTo>
                    <a:pt x="137" y="43"/>
                    <a:pt x="134" y="34"/>
                    <a:pt x="134" y="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8" name="Freeform 55"/>
            <p:cNvSpPr>
              <a:spLocks/>
            </p:cNvSpPr>
            <p:nvPr/>
          </p:nvSpPr>
          <p:spPr bwMode="auto">
            <a:xfrm>
              <a:off x="2738438" y="4543426"/>
              <a:ext cx="539750" cy="115888"/>
            </a:xfrm>
            <a:custGeom>
              <a:avLst/>
              <a:gdLst>
                <a:gd name="T0" fmla="*/ 0 w 350"/>
                <a:gd name="T1" fmla="*/ 2147483646 h 95"/>
                <a:gd name="T2" fmla="*/ 2147483646 w 350"/>
                <a:gd name="T3" fmla="*/ 2147483646 h 95"/>
                <a:gd name="T4" fmla="*/ 2147483646 w 350"/>
                <a:gd name="T5" fmla="*/ 2147483646 h 95"/>
                <a:gd name="T6" fmla="*/ 2147483646 w 350"/>
                <a:gd name="T7" fmla="*/ 2147483646 h 95"/>
                <a:gd name="T8" fmla="*/ 2147483646 w 350"/>
                <a:gd name="T9" fmla="*/ 2147483646 h 95"/>
                <a:gd name="T10" fmla="*/ 2147483646 w 350"/>
                <a:gd name="T11" fmla="*/ 2147483646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95"/>
                <a:gd name="T20" fmla="*/ 350 w 350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95">
                  <a:moveTo>
                    <a:pt x="0" y="84"/>
                  </a:moveTo>
                  <a:cubicBezTo>
                    <a:pt x="19" y="57"/>
                    <a:pt x="9" y="46"/>
                    <a:pt x="40" y="37"/>
                  </a:cubicBezTo>
                  <a:cubicBezTo>
                    <a:pt x="77" y="0"/>
                    <a:pt x="141" y="6"/>
                    <a:pt x="188" y="3"/>
                  </a:cubicBezTo>
                  <a:cubicBezTo>
                    <a:pt x="222" y="8"/>
                    <a:pt x="259" y="8"/>
                    <a:pt x="288" y="30"/>
                  </a:cubicBezTo>
                  <a:cubicBezTo>
                    <a:pt x="305" y="43"/>
                    <a:pt x="313" y="65"/>
                    <a:pt x="328" y="77"/>
                  </a:cubicBezTo>
                  <a:cubicBezTo>
                    <a:pt x="350" y="95"/>
                    <a:pt x="348" y="74"/>
                    <a:pt x="348" y="9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9" name="Freeform 56"/>
            <p:cNvSpPr>
              <a:spLocks/>
            </p:cNvSpPr>
            <p:nvPr/>
          </p:nvSpPr>
          <p:spPr bwMode="auto">
            <a:xfrm>
              <a:off x="2871788" y="4752976"/>
              <a:ext cx="1328737" cy="349250"/>
            </a:xfrm>
            <a:custGeom>
              <a:avLst/>
              <a:gdLst>
                <a:gd name="T0" fmla="*/ 0 w 861"/>
                <a:gd name="T1" fmla="*/ 2147483646 h 287"/>
                <a:gd name="T2" fmla="*/ 2147483646 w 861"/>
                <a:gd name="T3" fmla="*/ 2147483646 h 287"/>
                <a:gd name="T4" fmla="*/ 2147483646 w 861"/>
                <a:gd name="T5" fmla="*/ 2147483646 h 287"/>
                <a:gd name="T6" fmla="*/ 2147483646 w 861"/>
                <a:gd name="T7" fmla="*/ 2147483646 h 287"/>
                <a:gd name="T8" fmla="*/ 2147483646 w 861"/>
                <a:gd name="T9" fmla="*/ 2147483646 h 287"/>
                <a:gd name="T10" fmla="*/ 2147483646 w 861"/>
                <a:gd name="T11" fmla="*/ 2147483646 h 287"/>
                <a:gd name="T12" fmla="*/ 2147483646 w 861"/>
                <a:gd name="T13" fmla="*/ 2147483646 h 287"/>
                <a:gd name="T14" fmla="*/ 2147483646 w 861"/>
                <a:gd name="T15" fmla="*/ 2147483646 h 287"/>
                <a:gd name="T16" fmla="*/ 2147483646 w 861"/>
                <a:gd name="T17" fmla="*/ 214748364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1"/>
                <a:gd name="T28" fmla="*/ 0 h 287"/>
                <a:gd name="T29" fmla="*/ 861 w 861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1" h="287">
                  <a:moveTo>
                    <a:pt x="0" y="196"/>
                  </a:moveTo>
                  <a:cubicBezTo>
                    <a:pt x="30" y="98"/>
                    <a:pt x="60" y="0"/>
                    <a:pt x="90" y="15"/>
                  </a:cubicBezTo>
                  <a:cubicBezTo>
                    <a:pt x="120" y="30"/>
                    <a:pt x="143" y="287"/>
                    <a:pt x="181" y="287"/>
                  </a:cubicBezTo>
                  <a:cubicBezTo>
                    <a:pt x="219" y="287"/>
                    <a:pt x="279" y="15"/>
                    <a:pt x="317" y="15"/>
                  </a:cubicBezTo>
                  <a:cubicBezTo>
                    <a:pt x="355" y="15"/>
                    <a:pt x="370" y="287"/>
                    <a:pt x="408" y="287"/>
                  </a:cubicBezTo>
                  <a:cubicBezTo>
                    <a:pt x="446" y="287"/>
                    <a:pt x="506" y="15"/>
                    <a:pt x="544" y="15"/>
                  </a:cubicBezTo>
                  <a:cubicBezTo>
                    <a:pt x="582" y="15"/>
                    <a:pt x="597" y="287"/>
                    <a:pt x="635" y="287"/>
                  </a:cubicBezTo>
                  <a:cubicBezTo>
                    <a:pt x="673" y="287"/>
                    <a:pt x="733" y="30"/>
                    <a:pt x="771" y="15"/>
                  </a:cubicBezTo>
                  <a:cubicBezTo>
                    <a:pt x="809" y="0"/>
                    <a:pt x="846" y="166"/>
                    <a:pt x="861" y="19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30" name="Line 57"/>
            <p:cNvSpPr>
              <a:spLocks noChangeShapeType="1"/>
            </p:cNvSpPr>
            <p:nvPr/>
          </p:nvSpPr>
          <p:spPr bwMode="auto">
            <a:xfrm>
              <a:off x="4200525" y="4973638"/>
              <a:ext cx="350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31" name="Text Box 58"/>
            <p:cNvSpPr txBox="1">
              <a:spLocks noChangeArrowheads="1"/>
            </p:cNvSpPr>
            <p:nvPr/>
          </p:nvSpPr>
          <p:spPr bwMode="auto">
            <a:xfrm>
              <a:off x="8286750" y="2838451"/>
              <a:ext cx="3698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굴림" panose="020B0600000101010101" pitchFamily="50" charset="-127"/>
                  <a:ea typeface="굴림" panose="020B0600000101010101" pitchFamily="50" charset="-127"/>
                </a:rPr>
                <a:t>X</a:t>
              </a:r>
            </a:p>
          </p:txBody>
        </p:sp>
        <p:sp>
          <p:nvSpPr>
            <p:cNvPr id="8232" name="Text Box 59"/>
            <p:cNvSpPr txBox="1">
              <a:spLocks noChangeArrowheads="1"/>
            </p:cNvSpPr>
            <p:nvPr/>
          </p:nvSpPr>
          <p:spPr bwMode="auto">
            <a:xfrm>
              <a:off x="4521200" y="2470151"/>
              <a:ext cx="454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굴림" panose="020B0600000101010101" pitchFamily="50" charset="-127"/>
                  <a:ea typeface="굴림" panose="020B0600000101010101" pitchFamily="50" charset="-127"/>
                </a:rPr>
                <a:t>Y</a:t>
              </a:r>
            </a:p>
          </p:txBody>
        </p:sp>
        <p:sp>
          <p:nvSpPr>
            <p:cNvPr id="8233" name="Text Box 60"/>
            <p:cNvSpPr txBox="1">
              <a:spLocks noChangeArrowheads="1"/>
            </p:cNvSpPr>
            <p:nvPr/>
          </p:nvSpPr>
          <p:spPr bwMode="auto">
            <a:xfrm>
              <a:off x="8208963" y="4959351"/>
              <a:ext cx="371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굴림" panose="020B0600000101010101" pitchFamily="50" charset="-127"/>
                  <a:ea typeface="굴림" panose="020B0600000101010101" pitchFamily="50" charset="-127"/>
                </a:rPr>
                <a:t>Z</a:t>
              </a:r>
            </a:p>
          </p:txBody>
        </p:sp>
        <p:sp>
          <p:nvSpPr>
            <p:cNvPr id="8234" name="Text Box 61"/>
            <p:cNvSpPr txBox="1">
              <a:spLocks noChangeArrowheads="1"/>
            </p:cNvSpPr>
            <p:nvPr/>
          </p:nvSpPr>
          <p:spPr bwMode="auto">
            <a:xfrm>
              <a:off x="6683375" y="3868738"/>
              <a:ext cx="393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굴림" panose="020B0600000101010101" pitchFamily="50" charset="-127"/>
                  <a:ea typeface="굴림" panose="020B0600000101010101" pitchFamily="50" charset="-127"/>
                </a:rPr>
                <a:t>N</a:t>
              </a:r>
            </a:p>
          </p:txBody>
        </p:sp>
        <p:sp>
          <p:nvSpPr>
            <p:cNvPr id="8235" name="Text Box 62"/>
            <p:cNvSpPr txBox="1">
              <a:spLocks noChangeArrowheads="1"/>
            </p:cNvSpPr>
            <p:nvPr/>
          </p:nvSpPr>
          <p:spPr bwMode="auto">
            <a:xfrm>
              <a:off x="1941513" y="5403851"/>
              <a:ext cx="2840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Script MT Bold" panose="03040602040607080904" pitchFamily="66" charset="0"/>
                  <a:ea typeface="굴림" panose="020B0600000101010101" pitchFamily="50" charset="-127"/>
                </a:rPr>
                <a:t>l</a:t>
              </a:r>
              <a:endParaRPr kumimoji="1" lang="en-US" altLang="ko-KR" sz="2400" b="1" baseline="-250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236" name="Text Box 63"/>
            <p:cNvSpPr txBox="1">
              <a:spLocks noChangeArrowheads="1"/>
            </p:cNvSpPr>
            <p:nvPr/>
          </p:nvSpPr>
          <p:spPr bwMode="auto">
            <a:xfrm>
              <a:off x="2305241" y="4049713"/>
              <a:ext cx="364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2400" b="1">
                  <a:latin typeface="Script MT Bold" panose="03040602040607080904" pitchFamily="66" charset="0"/>
                  <a:ea typeface="MingLiU" pitchFamily="49" charset="-128"/>
                </a:rPr>
                <a:t>l</a:t>
              </a:r>
              <a:r>
                <a:rPr lang="en-US" altLang="ko-KR" sz="2400" b="1">
                  <a:ea typeface="MingLiU" pitchFamily="49" charset="-128"/>
                </a:rPr>
                <a:t>’</a:t>
              </a:r>
              <a:endParaRPr kumimoji="1" lang="en-US" altLang="ko-KR" sz="2400" b="1" baseline="-25000">
                <a:latin typeface="Harlow Solid Italic" panose="04030604020F02020D02" pitchFamily="82" charset="0"/>
                <a:ea typeface="굴림" panose="020B0600000101010101" pitchFamily="50" charset="-127"/>
              </a:endParaRPr>
            </a:p>
          </p:txBody>
        </p:sp>
        <p:sp>
          <p:nvSpPr>
            <p:cNvPr id="8237" name="Text Box 64"/>
            <p:cNvSpPr txBox="1">
              <a:spLocks noChangeArrowheads="1"/>
            </p:cNvSpPr>
            <p:nvPr/>
          </p:nvSpPr>
          <p:spPr bwMode="auto">
            <a:xfrm>
              <a:off x="4556125" y="5287963"/>
              <a:ext cx="7921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1800" b="1">
                  <a:latin typeface="굴림" panose="020B0600000101010101" pitchFamily="50" charset="-127"/>
                  <a:ea typeface="굴림" panose="020B0600000101010101" pitchFamily="50" charset="-127"/>
                </a:rPr>
                <a:t>target</a:t>
              </a:r>
            </a:p>
          </p:txBody>
        </p:sp>
        <p:sp>
          <p:nvSpPr>
            <p:cNvPr id="8238" name="Text Box 65"/>
            <p:cNvSpPr txBox="1">
              <a:spLocks noChangeArrowheads="1"/>
            </p:cNvSpPr>
            <p:nvPr/>
          </p:nvSpPr>
          <p:spPr bwMode="auto">
            <a:xfrm>
              <a:off x="7537450" y="3860801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Symbol" panose="05050102010706020507" pitchFamily="18" charset="2"/>
                  <a:ea typeface="굴림" panose="020B0600000101010101" pitchFamily="50" charset="-127"/>
                </a:rPr>
                <a:t>f</a:t>
              </a:r>
            </a:p>
          </p:txBody>
        </p:sp>
        <p:sp>
          <p:nvSpPr>
            <p:cNvPr id="8239" name="Text Box 66"/>
            <p:cNvSpPr txBox="1">
              <a:spLocks noChangeArrowheads="1"/>
            </p:cNvSpPr>
            <p:nvPr/>
          </p:nvSpPr>
          <p:spPr bwMode="auto">
            <a:xfrm>
              <a:off x="5527675" y="4589463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Symbol" panose="05050102010706020507" pitchFamily="18" charset="2"/>
                  <a:ea typeface="굴림" panose="020B0600000101010101" pitchFamily="50" charset="-127"/>
                </a:rPr>
                <a:t>q</a:t>
              </a:r>
            </a:p>
          </p:txBody>
        </p:sp>
        <p:sp>
          <p:nvSpPr>
            <p:cNvPr id="8240" name="Text Box 67"/>
            <p:cNvSpPr txBox="1">
              <a:spLocks noChangeArrowheads="1"/>
            </p:cNvSpPr>
            <p:nvPr/>
          </p:nvSpPr>
          <p:spPr bwMode="auto">
            <a:xfrm>
              <a:off x="2800350" y="4171951"/>
              <a:ext cx="415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400" b="1">
                  <a:latin typeface="Symbol" panose="05050102010706020507" pitchFamily="18" charset="2"/>
                  <a:ea typeface="굴림" panose="020B0600000101010101" pitchFamily="50" charset="-127"/>
                </a:rPr>
                <a:t>q</a:t>
              </a:r>
              <a:r>
                <a:rPr kumimoji="1" lang="en-US" altLang="ko-KR" sz="1200" b="1">
                  <a:latin typeface="Forte" panose="03060902040502070203" pitchFamily="66" charset="0"/>
                  <a:ea typeface="굴림" panose="020B0600000101010101" pitchFamily="50" charset="-127"/>
                </a:rPr>
                <a:t>l</a:t>
              </a:r>
              <a:endParaRPr kumimoji="1" lang="en-US" altLang="ko-KR" sz="1200" b="1" baseline="-25000">
                <a:latin typeface="Forte" panose="03060902040502070203" pitchFamily="66" charset="0"/>
                <a:ea typeface="굴림" panose="020B0600000101010101" pitchFamily="50" charset="-127"/>
              </a:endParaRPr>
            </a:p>
          </p:txBody>
        </p:sp>
        <p:sp>
          <p:nvSpPr>
            <p:cNvPr id="8241" name="Text Box 68"/>
            <p:cNvSpPr txBox="1">
              <a:spLocks noChangeArrowheads="1"/>
            </p:cNvSpPr>
            <p:nvPr/>
          </p:nvSpPr>
          <p:spPr bwMode="auto">
            <a:xfrm>
              <a:off x="3014663" y="5151438"/>
              <a:ext cx="9159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2000" b="1">
                  <a:latin typeface="Symbol" panose="05050102010706020507" pitchFamily="18" charset="2"/>
                  <a:ea typeface="굴림" panose="020B0600000101010101" pitchFamily="50" charset="-127"/>
                </a:rPr>
                <a:t>(w,</a:t>
              </a:r>
              <a:r>
                <a:rPr kumimoji="1" lang="en-US" altLang="ko-KR" sz="2000" b="1">
                  <a:latin typeface="굴림" panose="020B0600000101010101" pitchFamily="50" charset="-127"/>
                  <a:ea typeface="굴림" panose="020B0600000101010101" pitchFamily="50" charset="-127"/>
                </a:rPr>
                <a:t> q )</a:t>
              </a:r>
              <a:endParaRPr kumimoji="1" lang="en-US" altLang="ko-KR" sz="2000" b="1">
                <a:latin typeface="Symbol" panose="05050102010706020507" pitchFamily="18" charset="2"/>
                <a:ea typeface="굴림" panose="020B0600000101010101" pitchFamily="50" charset="-127"/>
              </a:endParaRPr>
            </a:p>
          </p:txBody>
        </p:sp>
        <p:sp>
          <p:nvSpPr>
            <p:cNvPr id="8242" name="Line 69"/>
            <p:cNvSpPr>
              <a:spLocks noChangeShapeType="1"/>
            </p:cNvSpPr>
            <p:nvPr/>
          </p:nvSpPr>
          <p:spPr bwMode="auto">
            <a:xfrm>
              <a:off x="3502025" y="5249863"/>
              <a:ext cx="209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43" name="Text Box 70"/>
            <p:cNvSpPr txBox="1">
              <a:spLocks noChangeArrowheads="1"/>
            </p:cNvSpPr>
            <p:nvPr/>
          </p:nvSpPr>
          <p:spPr bwMode="auto">
            <a:xfrm>
              <a:off x="2665413" y="3811588"/>
              <a:ext cx="18838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1800" b="1">
                  <a:latin typeface="굴림" panose="020B0600000101010101" pitchFamily="50" charset="-127"/>
                  <a:ea typeface="굴림" panose="020B0600000101010101" pitchFamily="50" charset="-127"/>
                </a:rPr>
                <a:t>scattering plane</a:t>
              </a:r>
            </a:p>
          </p:txBody>
        </p:sp>
        <p:sp>
          <p:nvSpPr>
            <p:cNvPr id="8244" name="Text Box 71"/>
            <p:cNvSpPr txBox="1">
              <a:spLocks noChangeArrowheads="1"/>
            </p:cNvSpPr>
            <p:nvPr/>
          </p:nvSpPr>
          <p:spPr bwMode="auto">
            <a:xfrm>
              <a:off x="5700713" y="3371851"/>
              <a:ext cx="1679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ko-KR" sz="1800" b="1">
                  <a:latin typeface="굴림" panose="020B0600000101010101" pitchFamily="50" charset="-127"/>
                  <a:ea typeface="굴림" panose="020B0600000101010101" pitchFamily="50" charset="-127"/>
                </a:rPr>
                <a:t>reaction plane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494" y="1066117"/>
                <a:ext cx="6448112" cy="738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→ℓ(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b="0" dirty="0">
                    <a:ea typeface="Cambria Math" panose="02040503050406030204" pitchFamily="18" charset="0"/>
                  </a:rPr>
                  <a:t>: charged-current reaction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ko-KR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ko-KR" sz="2000" dirty="0"/>
                  <a:t>) : neutral-current reaction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4" y="1066117"/>
                <a:ext cx="6448112" cy="738279"/>
              </a:xfrm>
              <a:prstGeom prst="rect">
                <a:avLst/>
              </a:prstGeom>
              <a:blipFill>
                <a:blip r:embed="rId2"/>
                <a:stretch>
                  <a:fillRect t="-4132" r="-189" b="-140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46" name="Text Box 4"/>
              <p:cNvSpPr txBox="1">
                <a:spLocks noChangeArrowheads="1"/>
              </p:cNvSpPr>
              <p:nvPr/>
            </p:nvSpPr>
            <p:spPr bwMode="auto">
              <a:xfrm>
                <a:off x="-14904" y="0"/>
                <a:ext cx="9036496" cy="668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2200" b="1" dirty="0">
                    <a:solidFill>
                      <a:srgbClr val="CC66FF"/>
                    </a:solidFill>
                    <a:latin typeface="+mn-lt"/>
                    <a:ea typeface="굴림" panose="020B0600000101010101" pitchFamily="50" charset="-127"/>
                  </a:rPr>
                  <a:t>1. Quasi-elastic neutrino-nucleus scattering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1" lang="en-US" altLang="ko-KR" sz="2000" dirty="0">
                  <a:latin typeface="+mn-lt"/>
                  <a:ea typeface="굴림" panose="020B0600000101010101" pitchFamily="50" charset="-127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differential cross section for neutrino scattering is given by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𝑑</m:t>
                        </m:r>
                        <m:r>
                          <a:rPr kumimoji="1" lang="ko-KR" altLang="en-US" sz="1800" b="0" i="1" smtClean="0">
                            <a:latin typeface="+mn-lt"/>
                            <a:ea typeface="굴림" panose="020B0600000101010101" pitchFamily="50" charset="-127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𝑑𝑇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4</m:t>
                        </m:r>
                        <m:r>
                          <a:rPr kumimoji="1" lang="ko-KR" altLang="en-US" sz="1800" b="0" i="1" smtClean="0">
                            <a:latin typeface="+mn-lt"/>
                            <a:ea typeface="굴림" panose="020B0600000101010101" pitchFamily="50" charset="-127"/>
                          </a:rPr>
                          <m:t>𝜋</m:t>
                        </m:r>
                      </m:e>
                      <m:sup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(2</m:t>
                            </m:r>
                            <m:r>
                              <a:rPr kumimoji="1" lang="ko-KR" altLang="en-US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𝜋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 sz="1800" b="0" i="0" smtClean="0">
                                <a:latin typeface="+mn-lt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ko-KR" sz="1800" b="0" i="0" smtClean="0">
                                <a:latin typeface="+mn-lt"/>
                                <a:ea typeface="굴림" panose="020B0600000101010101" pitchFamily="50" charset="-127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𝑑</m:t>
                                </m:r>
                                <m:r>
                                  <a:rPr kumimoji="1" lang="ko-KR" altLang="en-US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 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𝑝</m:t>
                            </m:r>
                          </m:e>
                        </m:func>
                        <m:sSubSup>
                          <m:sSubSup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𝑟𝑒𝑐</m:t>
                            </m:r>
                          </m:sub>
                          <m:sup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kumimoji="1" lang="ko-KR" altLang="en-US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𝑀</m:t>
                            </m:r>
                          </m:sub>
                          <m:sup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𝑍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,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𝑊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h𝑣</m:t>
                                </m:r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𝑅</m:t>
                                </m:r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,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𝑁</m:t>
                        </m:r>
                      </m:sub>
                    </m:sSub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,</m:t>
                    </m:r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dirty="0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dirty="0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800" b="0" i="1" dirty="0" smtClean="0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dirty="0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dirty="0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800" b="0" i="1" dirty="0" smtClean="0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  <m:r>
                          <a:rPr kumimoji="1" lang="en-US" altLang="ko-KR" sz="1800" b="0" i="1" dirty="0" smtClean="0">
                            <a:latin typeface="+mn-lt"/>
                            <a:ea typeface="굴림" panose="020B0600000101010101" pitchFamily="50" charset="-127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, and </a:t>
                </a:r>
                <a14:m>
                  <m:oMath xmlns:m="http://schemas.openxmlformats.org/officeDocument/2006/math">
                    <m:r>
                      <a:rPr kumimoji="1" lang="en-US" altLang="ko-KR" sz="1800" b="0" i="1" dirty="0" smtClean="0">
                        <a:latin typeface="+mn-lt"/>
                        <a:ea typeface="굴림" panose="020B0600000101010101" pitchFamily="50" charset="-127"/>
                      </a:rPr>
                      <m:t>h</m:t>
                    </m:r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are masses of nucleon, target nucleus,  residual nucleus, and helicity of neutrino.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𝑇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𝑁</m:t>
                        </m:r>
                      </m:sub>
                    </m:sSub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is the kinetic energy of final nucleon.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four momenta of the particles are defined as: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incident outgoing leptons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𝑖</m:t>
                        </m:r>
                      </m:sub>
                      <m:sup>
                        <m:r>
                          <a:rPr kumimoji="1" lang="ko-KR" altLang="en-US" sz="1800" i="1" smtClean="0">
                            <a:latin typeface="+mn-lt"/>
                            <a:ea typeface="굴림" panose="020B0600000101010101" pitchFamily="50" charset="-127"/>
                          </a:rPr>
                          <m:t>𝜇</m:t>
                        </m:r>
                      </m:sup>
                    </m:sSubSup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d>
                      <m:dPr>
                        <m:ctrlP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𝑓</m:t>
                        </m:r>
                      </m:sub>
                      <m:sup>
                        <m:r>
                          <a:rPr kumimoji="1" lang="ko-KR" altLang="en-US" sz="1800" i="1">
                            <a:latin typeface="+mn-lt"/>
                            <a:ea typeface="굴림" panose="020B0600000101010101" pitchFamily="50" charset="-127"/>
                          </a:rPr>
                          <m:t>𝜇</m:t>
                        </m:r>
                      </m:sup>
                    </m:sSubSup>
                    <m:r>
                      <a:rPr kumimoji="1" lang="en-US" altLang="ko-KR" sz="18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d>
                      <m:d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𝑓</m:t>
                            </m:r>
                          </m:sub>
                        </m:sSub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kumimoji="1" lang="en-US" altLang="ko-KR" sz="1800" b="0" i="0" smtClean="0">
                        <a:latin typeface="+mn-lt"/>
                        <a:ea typeface="굴림" panose="020B0600000101010101" pitchFamily="50" charset="-127"/>
                      </a:rPr>
                      <m:t>,</m:t>
                    </m:r>
                  </m:oMath>
                </a14:m>
                <a:endParaRPr kumimoji="1" lang="en-US" altLang="ko-KR" sz="1800" b="0" dirty="0">
                  <a:latin typeface="+mn-lt"/>
                  <a:ea typeface="굴림" panose="020B0600000101010101" pitchFamily="50" charset="-127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target and residual nucleus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</m:sub>
                      <m:sup>
                        <m:r>
                          <a:rPr kumimoji="1" lang="ko-KR" altLang="en-US" sz="1800" i="1">
                            <a:latin typeface="+mn-lt"/>
                            <a:ea typeface="굴림" panose="020B0600000101010101" pitchFamily="50" charset="-127"/>
                          </a:rPr>
                          <m:t>𝜇</m:t>
                        </m:r>
                      </m:sup>
                    </m:sSubSup>
                    <m:r>
                      <a:rPr kumimoji="1" lang="en-US" altLang="ko-KR" sz="18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d>
                      <m:d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𝐴</m:t>
                        </m:r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−1</m:t>
                        </m:r>
                      </m:sub>
                      <m:sup>
                        <m:r>
                          <a:rPr kumimoji="1" lang="ko-KR" altLang="en-US" sz="1800" i="1">
                            <a:latin typeface="+mn-lt"/>
                            <a:ea typeface="굴림" panose="020B0600000101010101" pitchFamily="50" charset="-127"/>
                          </a:rPr>
                          <m:t>𝜇</m:t>
                        </m:r>
                      </m:sup>
                    </m:sSubSup>
                    <m:r>
                      <a:rPr kumimoji="1" lang="en-US" altLang="ko-KR" sz="18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d>
                      <m:d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final nucleon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p>
                        <m:r>
                          <a:rPr kumimoji="1" lang="ko-KR" altLang="en-US" sz="1800" i="1" smtClean="0">
                            <a:latin typeface="+mn-lt"/>
                            <a:ea typeface="굴림" panose="020B0600000101010101" pitchFamily="50" charset="-127"/>
                          </a:rPr>
                          <m:t>𝜇</m:t>
                        </m:r>
                      </m:sup>
                    </m:sSup>
                    <m:r>
                      <a:rPr kumimoji="1" lang="en-US" altLang="ko-KR" sz="18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d>
                      <m:d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𝑁</m:t>
                            </m:r>
                          </m:sub>
                        </m:sSub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,</m:t>
                        </m:r>
                        <m: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acc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kumimoji="1" lang="en-US" altLang="ko-KR" sz="1800" b="0" i="0" smtClean="0">
                        <a:latin typeface="+mn-lt"/>
                        <a:ea typeface="굴림" panose="020B0600000101010101" pitchFamily="50" charset="-127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ko-KR" sz="1800" b="0" i="0" smtClean="0">
                        <a:latin typeface="+mn-lt"/>
                        <a:ea typeface="굴림" panose="020B0600000101010101" pitchFamily="50" charset="-127"/>
                      </a:rPr>
                      <m:t>and</m:t>
                    </m:r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the squared four momentum transfer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𝑄</m:t>
                        </m:r>
                      </m:e>
                      <m:sup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𝑞</m:t>
                        </m:r>
                      </m:e>
                      <m:sup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−</m:t>
                    </m:r>
                    <m:sSup>
                      <m:sSupPr>
                        <m:ctrlP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kumimoji="1" lang="ko-KR" altLang="en-US" sz="1800" b="0" i="1" smtClean="0">
                            <a:latin typeface="+mn-lt"/>
                            <a:ea typeface="굴림" panose="020B0600000101010101" pitchFamily="50" charset="-127"/>
                          </a:rPr>
                          <m:t>𝜔</m:t>
                        </m:r>
                      </m:e>
                      <m:sup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recoil factor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𝑟𝑒𝑐</m:t>
                        </m:r>
                      </m:sub>
                    </m:sSub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1+ </m:t>
                        </m:r>
                        <m:f>
                          <m:fPr>
                            <m:ctrlP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𝐴</m:t>
                                </m:r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1− </m:t>
                            </m:r>
                            <m:f>
                              <m:fPr>
                                <m:ctrlP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⃗"/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kumimoji="1" lang="en-US" altLang="ko-KR" sz="180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en-US" altLang="ko-KR" sz="180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kinematics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sz="1800" i="1" smtClean="0">
                            <a:latin typeface="+mn-lt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𝑍</m:t>
                        </m:r>
                      </m:sup>
                    </m:sSubSup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for NC reaction is defined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sz="1800" i="1" smtClean="0">
                            <a:latin typeface="+mn-lt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𝑍</m:t>
                        </m:r>
                      </m:sup>
                    </m:sSubSup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𝐹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ko-KR" sz="1800" b="0" i="0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R" sz="1800" b="0" i="1" smtClean="0">
                                            <a:latin typeface="+mn-lt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ko-KR" altLang="en-US" sz="1800" b="0" i="1" smtClean="0">
                                            <a:latin typeface="+mn-lt"/>
                                            <a:ea typeface="굴림" panose="020B0600000101010101" pitchFamily="50" charset="-127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800" b="0" i="1" smtClean="0">
                                            <a:latin typeface="+mn-lt"/>
                                            <a:ea typeface="굴림" panose="020B0600000101010101" pitchFamily="50" charset="-127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/2)</m:t>
                                    </m:r>
                                  </m:e>
                                </m:func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𝑓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𝑍</m:t>
                                    </m:r>
                                  </m:sub>
                                  <m:sup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kumimoji="1" lang="ko-KR" altLang="en-US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𝜋</m:t>
                                </m:r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𝑍</m:t>
                                    </m:r>
                                  </m:sub>
                                  <m:sup>
                                    <m:r>
                                      <a:rPr kumimoji="1" lang="en-US" altLang="ko-KR" sz="1800" b="0" i="1" smtClean="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1" lang="en-US" altLang="ko-KR" sz="1800" b="0" i="1" smtClean="0">
                                    <a:latin typeface="+mn-lt"/>
                                    <a:ea typeface="굴림" panose="020B0600000101010101" pitchFamily="50" charset="-127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 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sz="1800" i="1">
                            <a:latin typeface="+mn-lt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𝑊</m:t>
                        </m:r>
                      </m:sup>
                    </m:sSubSup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for CC reaction is defined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kumimoji="1" lang="ko-KR" altLang="en-US" sz="1800" i="1">
                            <a:latin typeface="+mn-lt"/>
                            <a:ea typeface="굴림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sub>
                      <m:sup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𝑊</m:t>
                        </m:r>
                      </m:sup>
                    </m:sSubSup>
                    <m:r>
                      <a:rPr kumimoji="1" lang="en-US" altLang="ko-KR" sz="1800" i="1">
                        <a:latin typeface="+mn-lt"/>
                        <a:ea typeface="굴림" panose="020B0600000101010101" pitchFamily="50" charset="-127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radPr>
                      <m:deg/>
                      <m:e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</m:e>
                    </m:rad>
                    <m:sSup>
                      <m:sSupPr>
                        <m:ctrlP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ko-KR" sz="1800" i="1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𝐹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ko-KR" sz="1800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kumimoji="1" lang="en-US" altLang="ko-KR" sz="1800" i="1">
                                            <a:latin typeface="+mn-lt"/>
                                            <a:ea typeface="굴림" panose="020B0600000101010101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ko-KR" altLang="en-US" sz="1800" i="1">
                                            <a:latin typeface="+mn-lt"/>
                                            <a:ea typeface="굴림" panose="020B0600000101010101" pitchFamily="50" charset="-127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kumimoji="1" lang="en-US" altLang="ko-KR" sz="1800" i="1">
                                            <a:latin typeface="+mn-lt"/>
                                            <a:ea typeface="굴림" panose="020B0600000101010101" pitchFamily="50" charset="-127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𝑓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𝑊</m:t>
                                    </m:r>
                                  </m:sub>
                                  <m:sup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2</m:t>
                                </m:r>
                                <m:r>
                                  <a:rPr kumimoji="1" lang="ko-KR" altLang="en-US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𝜋</m:t>
                                </m:r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𝑊</m:t>
                                    </m:r>
                                  </m:sub>
                                  <m:sup>
                                    <m:r>
                                      <a:rPr kumimoji="1" lang="en-US" altLang="ko-KR" sz="1800" i="1">
                                        <a:latin typeface="+mn-lt"/>
                                        <a:ea typeface="굴림" panose="020B0600000101010101" pitchFamily="50" charset="-127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1" lang="en-US" altLang="ko-KR" sz="1800" i="1">
                                    <a:latin typeface="+mn-lt"/>
                                    <a:ea typeface="굴림" panose="020B0600000101010101" pitchFamily="50" charset="-127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ko-KR" sz="1800" i="1">
                            <a:latin typeface="+mn-lt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𝑍</m:t>
                        </m:r>
                      </m:sub>
                    </m:sSub>
                    <m:r>
                      <a:rPr kumimoji="1" lang="en-US" altLang="ko-KR" sz="1800" b="0" i="1" smtClean="0">
                        <a:latin typeface="+mn-lt"/>
                        <a:ea typeface="굴림" panose="020B0600000101010101" pitchFamily="50" charset="-127"/>
                      </a:rPr>
                      <m:t>, </m:t>
                    </m:r>
                    <m:sSub>
                      <m:sSub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ko-KR" altLang="en-US" sz="1800" i="1" smtClean="0">
                            <a:latin typeface="+mn-lt"/>
                            <a:ea typeface="굴림" panose="020B0600000101010101" pitchFamily="50" charset="-127"/>
                          </a:rPr>
                          <m:t>𝜃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are the mass of Z-boson, W-boson and scattering angle, respectively.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The </a:t>
                </a:r>
                <a:r>
                  <a:rPr kumimoji="1" lang="en-US" altLang="ko-KR" sz="1800" dirty="0" err="1">
                    <a:latin typeface="+mn-lt"/>
                    <a:ea typeface="굴림" panose="020B0600000101010101" pitchFamily="50" charset="-127"/>
                  </a:rPr>
                  <a:t>Cabibbo</a:t>
                </a:r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kumimoji="1" lang="ko-KR" altLang="en-US" sz="1800" i="1" smtClean="0">
                            <a:latin typeface="+mn-lt"/>
                            <a:ea typeface="굴림" panose="020B0600000101010101" pitchFamily="50" charset="-127"/>
                          </a:rPr>
                          <m:t>𝜃</m:t>
                        </m:r>
                      </m:e>
                      <m:sub>
                        <m:r>
                          <a:rPr kumimoji="1" lang="en-US" altLang="ko-KR" sz="1800" b="0" i="1" smtClean="0">
                            <a:latin typeface="+mn-lt"/>
                            <a:ea typeface="굴림" panose="020B0600000101010101" pitchFamily="50" charset="-127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 is given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ko-KR" sz="1800" i="1" smtClean="0">
                            <a:latin typeface="+mn-lt"/>
                            <a:ea typeface="굴림" panose="020B0600000101010101" pitchFamily="50" charset="-127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ko-KR" sz="1800" i="0" smtClean="0">
                                <a:latin typeface="+mn-lt"/>
                                <a:ea typeface="굴림" panose="020B0600000101010101" pitchFamily="50" charset="-127"/>
                              </a:rPr>
                              <m:t>cos</m:t>
                            </m:r>
                          </m:e>
                          <m:sup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kumimoji="1" lang="en-US" altLang="ko-KR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kumimoji="1" lang="ko-KR" altLang="en-US" sz="180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ko-KR" sz="1800" b="0" i="1" smtClean="0">
                                <a:latin typeface="+mn-lt"/>
                                <a:ea typeface="굴림" panose="020B0600000101010101" pitchFamily="50" charset="-127"/>
                              </a:rPr>
                              <m:t>𝐶</m:t>
                            </m:r>
                          </m:sub>
                        </m:sSub>
                        <m:r>
                          <a:rPr kumimoji="1" lang="en-US" altLang="ko-KR" sz="1800" i="1" smtClean="0">
                            <a:latin typeface="+mn-lt"/>
                            <a:ea typeface="Cambria Math" panose="02040503050406030204" pitchFamily="18" charset="0"/>
                          </a:rPr>
                          <m:t>≃</m:t>
                        </m:r>
                        <m:r>
                          <a:rPr kumimoji="1" lang="en-US" altLang="ko-KR" sz="1800" b="0" i="1" smtClean="0">
                            <a:latin typeface="+mn-lt"/>
                            <a:ea typeface="Cambria Math" panose="02040503050406030204" pitchFamily="18" charset="0"/>
                          </a:rPr>
                          <m:t>0.9749</m:t>
                        </m:r>
                      </m:e>
                    </m:func>
                  </m:oMath>
                </a14:m>
                <a:r>
                  <a:rPr kumimoji="1" lang="en-US" altLang="ko-KR" sz="1800" dirty="0">
                    <a:latin typeface="+mn-lt"/>
                    <a:ea typeface="굴림" panose="020B0600000101010101" pitchFamily="50" charset="-127"/>
                  </a:rPr>
                  <a:t>.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1" lang="en-US" altLang="ko-KR" sz="1800" dirty="0">
                  <a:latin typeface="+mn-lt"/>
                  <a:ea typeface="굴림" panose="020B0600000101010101" pitchFamily="50" charset="-127"/>
                </a:endParaRPr>
              </a:p>
              <a:p>
                <a:pPr>
                  <a:buNone/>
                </a:pPr>
                <a:r>
                  <a:rPr lang="en-US" altLang="ko-KR" sz="1800" dirty="0">
                    <a:latin typeface="+mn-lt"/>
                  </a:rPr>
                  <a:t>The nucleon transition current is given by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smtClean="0">
                            <a:latin typeface="+mn-lt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+mn-lt"/>
                          </a:rPr>
                          <m:t>𝐽</m:t>
                        </m:r>
                      </m:e>
                      <m:sup>
                        <m:r>
                          <a:rPr lang="ko-KR" altLang="en-US" sz="1800" i="1" smtClean="0">
                            <a:latin typeface="+mn-lt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altLang="ko-KR" sz="1800" i="1">
                            <a:latin typeface="+mn-lt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+mn-lt"/>
                          </a:rPr>
                          <m:t>𝑟</m:t>
                        </m:r>
                      </m:e>
                    </m:d>
                    <m:r>
                      <a:rPr lang="en-US" altLang="ko-KR" sz="1800" i="1">
                        <a:latin typeface="+mn-lt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1800" i="1" smtClean="0">
                            <a:latin typeface="+mn-lt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1800" i="1">
                            <a:latin typeface="+mn-lt"/>
                          </a:rPr>
                          <m:t>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+mn-lt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800" i="1">
                                    <a:latin typeface="+mn-lt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1800" i="1">
                                    <a:latin typeface="+mn-lt"/>
                                  </a:rPr>
                                  <m:t>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800" i="1">
                                <a:latin typeface="+mn-lt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1800" i="1" smtClean="0">
                                <a:latin typeface="+mn-lt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1800" i="1" smtClean="0">
                                    <a:latin typeface="+mn-lt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+mn-lt"/>
                                  </a:rPr>
                                  <m:t>𝐽</m:t>
                                </m:r>
                              </m:e>
                            </m:acc>
                          </m:e>
                          <m:sup>
                            <m:r>
                              <a:rPr lang="ko-KR" altLang="en-US" sz="1800" i="1" smtClean="0">
                                <a:latin typeface="+mn-lt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1800" i="1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+mn-lt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ko-KR" sz="1800" i="1">
                                <a:latin typeface="+mn-lt"/>
                              </a:rPr>
                              <m:t>𝑏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altLang="ko-KR" sz="1800" i="1" smtClean="0">
                            <a:latin typeface="+mn-lt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1800" i="1" smtClean="0">
                                <a:latin typeface="+mn-lt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+mn-lt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latin typeface="+mn-lt"/>
                              </a:rPr>
                              <m:t>𝑖</m:t>
                            </m:r>
                            <m:acc>
                              <m:accPr>
                                <m:chr m:val="⃗"/>
                                <m:ctrlPr>
                                  <a:rPr lang="en-US" altLang="ko-KR" sz="1800" b="0" i="1" smtClean="0">
                                    <a:latin typeface="+mn-lt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+mn-lt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ko-KR" sz="1800" i="1" smtClean="0">
                                <a:latin typeface="+mn-lt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altLang="ko-KR" sz="180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sup>
                        </m:sSup>
                        <m:r>
                          <a:rPr lang="en-US" altLang="ko-KR" sz="1800" b="0" i="1" smtClean="0">
                            <a:latin typeface="+mn-lt"/>
                          </a:rPr>
                          <m:t>𝑑</m:t>
                        </m:r>
                      </m:e>
                      <m:sup>
                        <m:r>
                          <a:rPr lang="en-US" altLang="ko-KR" sz="1800" b="0" i="1" smtClean="0">
                            <a:latin typeface="+mn-lt"/>
                          </a:rPr>
                          <m:t>3</m:t>
                        </m:r>
                      </m:sup>
                    </m:sSup>
                    <m:r>
                      <a:rPr lang="en-US" altLang="ko-KR" sz="1800" b="0" i="1" smtClean="0">
                        <a:latin typeface="+mn-lt"/>
                      </a:rPr>
                      <m:t>𝑟</m:t>
                    </m:r>
                  </m:oMath>
                </a14:m>
                <a:r>
                  <a:rPr lang="en-US" altLang="ko-KR" sz="18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3174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904" y="0"/>
                <a:ext cx="9036496" cy="6687536"/>
              </a:xfrm>
              <a:prstGeom prst="rect">
                <a:avLst/>
              </a:prstGeom>
              <a:blipFill>
                <a:blip r:embed="rId2"/>
                <a:stretch>
                  <a:fillRect l="-877" t="-638" b="-110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44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12275</TotalTime>
  <Words>2549</Words>
  <Application>Microsoft Office PowerPoint</Application>
  <PresentationFormat>화면 슬라이드 쇼(4:3)</PresentationFormat>
  <Paragraphs>284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3" baseType="lpstr">
      <vt:lpstr>MingLiU</vt:lpstr>
      <vt:lpstr>굴림</vt:lpstr>
      <vt:lpstr>맑은 고딕</vt:lpstr>
      <vt:lpstr>Arial</vt:lpstr>
      <vt:lpstr>Calibri</vt:lpstr>
      <vt:lpstr>Calibri Light</vt:lpstr>
      <vt:lpstr>Cambria Math</vt:lpstr>
      <vt:lpstr>Ebrima</vt:lpstr>
      <vt:lpstr>Forte</vt:lpstr>
      <vt:lpstr>Harlow Solid Italic</vt:lpstr>
      <vt:lpstr>Script MT Bold</vt:lpstr>
      <vt:lpstr>Symbol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nice</dc:creator>
  <cp:lastModifiedBy>김경식 인문자연학부(교수)</cp:lastModifiedBy>
  <cp:revision>791</cp:revision>
  <dcterms:created xsi:type="dcterms:W3CDTF">2007-04-10T07:05:23Z</dcterms:created>
  <dcterms:modified xsi:type="dcterms:W3CDTF">2025-11-18T02:54:11Z</dcterms:modified>
</cp:coreProperties>
</file>